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256" r:id="rId3"/>
    <p:sldId id="270" r:id="rId4"/>
    <p:sldId id="275" r:id="rId5"/>
    <p:sldId id="276" r:id="rId6"/>
    <p:sldId id="281" r:id="rId7"/>
    <p:sldId id="277" r:id="rId8"/>
    <p:sldId id="282" r:id="rId9"/>
    <p:sldId id="280" r:id="rId10"/>
    <p:sldId id="278" r:id="rId11"/>
    <p:sldId id="279" r:id="rId12"/>
    <p:sldId id="283" r:id="rId13"/>
    <p:sldId id="285" r:id="rId14"/>
    <p:sldId id="284" r:id="rId15"/>
    <p:sldId id="287" r:id="rId16"/>
    <p:sldId id="286"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2" autoAdjust="0"/>
    <p:restoredTop sz="72752" autoAdjust="0"/>
  </p:normalViewPr>
  <p:slideViewPr>
    <p:cSldViewPr>
      <p:cViewPr varScale="1">
        <p:scale>
          <a:sx n="83" d="100"/>
          <a:sy n="83" d="100"/>
        </p:scale>
        <p:origin x="960" y="78"/>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en-US"/>
              <a:t>10/13/2016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a:t>‹#›</a:t>
            </a:fld>
            <a:endParaRPr/>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en-US"/>
              <a:t>10/13/2016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a:t>‹#›</a:t>
            </a:fld>
            <a:endParaRPr/>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1</a:t>
            </a:fld>
            <a:endParaRPr lang="en-US"/>
          </a:p>
        </p:txBody>
      </p:sp>
    </p:spTree>
    <p:extLst>
      <p:ext uri="{BB962C8B-B14F-4D97-AF65-F5344CB8AC3E}">
        <p14:creationId xmlns:p14="http://schemas.microsoft.com/office/powerpoint/2010/main" val="1711575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Changes in us:       </a:t>
            </a:r>
          </a:p>
          <a:p>
            <a:pPr marL="171450" indent="-171450">
              <a:buFont typeface="Arial" panose="020B0604020202020204" pitchFamily="34" charset="0"/>
              <a:buChar char="•"/>
            </a:pPr>
            <a:r>
              <a:rPr lang="en-US" dirty="0" smtClean="0"/>
              <a:t>Exposure-</a:t>
            </a:r>
            <a:r>
              <a:rPr lang="en-US" baseline="0" dirty="0" smtClean="0"/>
              <a:t> to other cultures, other ways of thinking and being, changes our perspective and can begin changing us (how we think, how we behave, how we interact with others) by reducing bias (explicit </a:t>
            </a:r>
            <a:r>
              <a:rPr lang="en-US" i="1" baseline="0" dirty="0" smtClean="0"/>
              <a:t>and</a:t>
            </a:r>
            <a:r>
              <a:rPr lang="en-US" baseline="0" dirty="0" smtClean="0"/>
              <a:t> implicit). </a:t>
            </a:r>
            <a:r>
              <a:rPr lang="en-US" b="0" i="0" u="none" baseline="0" dirty="0" smtClean="0"/>
              <a:t>(Pettigrew &amp; </a:t>
            </a:r>
            <a:r>
              <a:rPr lang="en-US" b="0" i="0" u="none" baseline="0" dirty="0" err="1" smtClean="0"/>
              <a:t>Tropp</a:t>
            </a:r>
            <a:r>
              <a:rPr lang="en-US" b="0" i="0" u="none" baseline="0" dirty="0" smtClean="0"/>
              <a:t>, 2006)</a:t>
            </a:r>
          </a:p>
          <a:p>
            <a:pPr marL="171450" indent="-171450">
              <a:buFont typeface="Arial" panose="020B0604020202020204" pitchFamily="34" charset="0"/>
              <a:buChar char="•"/>
            </a:pPr>
            <a:r>
              <a:rPr lang="en-US" b="0" i="0" u="none" baseline="0" dirty="0" smtClean="0"/>
              <a:t>We all have implicit bias, if you’re not sure what yours are, I challenge you to do the Implicit Association Test</a:t>
            </a:r>
          </a:p>
          <a:p>
            <a:r>
              <a:rPr lang="en-US" b="0" i="0" u="none" baseline="0" dirty="0" smtClean="0"/>
              <a:t>2) Participants– changed by the act of participating in research (even when it is not interventional research):</a:t>
            </a:r>
          </a:p>
          <a:p>
            <a:pPr marL="171450" indent="-171450">
              <a:buFont typeface="Arial" panose="020B0604020202020204" pitchFamily="34" charset="0"/>
              <a:buChar char="•"/>
            </a:pPr>
            <a:r>
              <a:rPr lang="en-US" b="0" i="0" u="none" baseline="0" dirty="0" smtClean="0"/>
              <a:t>Positive- promotes emotional recovery due to clarity, catharsis (Larson &amp; </a:t>
            </a:r>
            <a:r>
              <a:rPr lang="en-US" b="0" i="0" u="none" baseline="0" dirty="0" err="1" smtClean="0"/>
              <a:t>Sbarra</a:t>
            </a:r>
            <a:r>
              <a:rPr lang="en-US" b="0" i="0" u="none" baseline="0" dirty="0" smtClean="0"/>
              <a:t>, 2015), SB in India example</a:t>
            </a:r>
          </a:p>
          <a:p>
            <a:pPr marL="171450" indent="-171450">
              <a:buFont typeface="Arial" panose="020B0604020202020204" pitchFamily="34" charset="0"/>
              <a:buChar char="•"/>
            </a:pPr>
            <a:r>
              <a:rPr lang="en-US" b="0" i="0" u="none" baseline="0" dirty="0" smtClean="0"/>
              <a:t>Negative- very little risk, may be temporarily upsetting (even when discussing suicide attempt) but most participants were pleased to have participated and had no negative effect </a:t>
            </a:r>
            <a:r>
              <a:rPr lang="it-IT" b="0" i="0" u="none" baseline="0" dirty="0" smtClean="0"/>
              <a:t>(Rivlin, Marzano, Hawton, &amp; Fazel, 2012)</a:t>
            </a:r>
            <a:endParaRPr lang="en-US" b="0" i="0" u="none" baseline="0" dirty="0" smtClean="0"/>
          </a:p>
          <a:p>
            <a:r>
              <a:rPr lang="en-US" b="0" i="0" u="none" baseline="0" dirty="0" smtClean="0"/>
              <a:t>	</a:t>
            </a:r>
          </a:p>
          <a:p>
            <a:endParaRPr lang="en-US" b="0" i="0" u="none" baseline="0" dirty="0" smtClean="0"/>
          </a:p>
          <a:p>
            <a:endParaRPr lang="en-US" b="0" i="0" u="none" baseline="0" dirty="0"/>
          </a:p>
        </p:txBody>
      </p:sp>
      <p:sp>
        <p:nvSpPr>
          <p:cNvPr id="4" name="Slide Number Placeholder 3"/>
          <p:cNvSpPr>
            <a:spLocks noGrp="1"/>
          </p:cNvSpPr>
          <p:nvPr>
            <p:ph type="sldNum" sz="quarter" idx="10"/>
          </p:nvPr>
        </p:nvSpPr>
        <p:spPr/>
        <p:txBody>
          <a:bodyPr/>
          <a:lstStyle/>
          <a:p>
            <a:fld id="{5FB91549-43BF-425A-AF25-75262019208C}" type="slidenum">
              <a:rPr lang="en-US" smtClean="0"/>
              <a:t>11</a:t>
            </a:fld>
            <a:endParaRPr lang="en-US"/>
          </a:p>
        </p:txBody>
      </p:sp>
    </p:spTree>
    <p:extLst>
      <p:ext uri="{BB962C8B-B14F-4D97-AF65-F5344CB8AC3E}">
        <p14:creationId xmlns:p14="http://schemas.microsoft.com/office/powerpoint/2010/main" val="1215600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International research advances our understanding of similarities &amp; differences on a particular issue across countries/cultures</a:t>
            </a:r>
          </a:p>
          <a:p>
            <a:pPr marL="228600" indent="-228600">
              <a:buAutoNum type="arabicParenR"/>
            </a:pPr>
            <a:r>
              <a:rPr lang="en-US" baseline="0" dirty="0" smtClean="0"/>
              <a:t>Testing whether or not findings can be replicated across diverse samples</a:t>
            </a:r>
          </a:p>
          <a:p>
            <a:pPr marL="228600" indent="-228600">
              <a:buAutoNum type="arabicParenR"/>
            </a:pPr>
            <a:r>
              <a:rPr lang="en-US" baseline="0" dirty="0" smtClean="0"/>
              <a:t>More inclusive representation is ethical (justice) and sound science</a:t>
            </a:r>
          </a:p>
          <a:p>
            <a:pPr marL="228600" indent="-228600">
              <a:buAutoNum type="arabicParenR"/>
            </a:pPr>
            <a:r>
              <a:rPr lang="en-US" baseline="0" dirty="0" smtClean="0"/>
              <a:t>International research generates comparative data or highlights the need for standardized data collection, terminology, etc.</a:t>
            </a:r>
          </a:p>
          <a:p>
            <a:pPr marL="228600" indent="-228600">
              <a:buAutoNum type="arabicParenR"/>
            </a:pPr>
            <a:r>
              <a:rPr lang="en-US" baseline="0" dirty="0" smtClean="0"/>
              <a:t>Enhances critical assessment by shedding light on inconsistencies in quality</a:t>
            </a:r>
          </a:p>
          <a:p>
            <a:pPr marL="228600" indent="-228600">
              <a:buAutoNum type="arabicParenR"/>
            </a:pPr>
            <a:r>
              <a:rPr lang="en-US" baseline="0" dirty="0" smtClean="0"/>
              <a:t>The development of innovative solutions are borne out of collaborations: researchers from the developed world may know the best treatment but  those in the local context best know how to get it to the people who need it most </a:t>
            </a:r>
            <a:r>
              <a:rPr lang="en-US" baseline="0" smtClean="0"/>
              <a:t>(Jespersen, 2014)</a:t>
            </a:r>
            <a:endParaRPr lang="en-US" baseline="0" dirty="0" smtClean="0"/>
          </a:p>
          <a:p>
            <a:pPr marL="228600" indent="-228600">
              <a:buAutoNum type="arabicParenR"/>
            </a:pPr>
            <a:r>
              <a:rPr lang="en-US" baseline="0" dirty="0" smtClean="0"/>
              <a:t>Responding to the call to scale up mental health care, not only as a public health and human rights priority, but as a development priority </a:t>
            </a:r>
            <a:r>
              <a:rPr lang="en-US" b="0" i="0" u="none" baseline="0" dirty="0" smtClean="0"/>
              <a:t>(Lund et al., 2011) is an important part of international research, and LLUH is uniquely positioned to do so as a part of whole person care.</a:t>
            </a:r>
          </a:p>
          <a:p>
            <a:pPr marL="0" indent="0">
              <a:buNone/>
            </a:pPr>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12</a:t>
            </a:fld>
            <a:endParaRPr lang="en-US"/>
          </a:p>
        </p:txBody>
      </p:sp>
    </p:spTree>
    <p:extLst>
      <p:ext uri="{BB962C8B-B14F-4D97-AF65-F5344CB8AC3E}">
        <p14:creationId xmlns:p14="http://schemas.microsoft.com/office/powerpoint/2010/main" val="77974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Consult- regarding study aims, design, &amp; methods</a:t>
            </a:r>
          </a:p>
          <a:p>
            <a:pPr marL="228600" indent="-228600">
              <a:buAutoNum type="arabicParenR"/>
            </a:pPr>
            <a:r>
              <a:rPr lang="en-US" dirty="0" smtClean="0"/>
              <a:t>Adhering to both country specific ethical guidelines &amp; IRB by the letter may be problematic- adaptation is key</a:t>
            </a:r>
          </a:p>
          <a:p>
            <a:pPr marL="228600" indent="-228600">
              <a:buAutoNum type="arabicParenR"/>
            </a:pPr>
            <a:r>
              <a:rPr lang="en-US" dirty="0" smtClean="0"/>
              <a:t>Equalize partnerships</a:t>
            </a:r>
            <a:r>
              <a:rPr lang="en-US" baseline="0" dirty="0" smtClean="0"/>
              <a:t> between high/low income countries to build clinical, educational, &amp; research capacity, engage cultural liaisons</a:t>
            </a:r>
          </a:p>
          <a:p>
            <a:pPr marL="228600" indent="-228600">
              <a:buAutoNum type="arabicParenR"/>
            </a:pPr>
            <a:r>
              <a:rPr lang="en-US" baseline="0" dirty="0" smtClean="0"/>
              <a:t>Be generous in attitude (time, communication style, formalities or rituals) and when rewarding those who assist</a:t>
            </a:r>
          </a:p>
          <a:p>
            <a:pPr marL="228600" indent="-228600">
              <a:buAutoNum type="arabicParenR"/>
            </a:pPr>
            <a:r>
              <a:rPr lang="en-US" baseline="0" dirty="0" smtClean="0"/>
              <a:t>Be sensitive to possible reasons for resistance to the study (potential participants may be fearful of community retaliation).  Address concerns, move on.</a:t>
            </a:r>
          </a:p>
          <a:p>
            <a:pPr marL="228600" indent="-228600">
              <a:buAutoNum type="arabicParenR"/>
            </a:pPr>
            <a:r>
              <a:rPr lang="en-US" baseline="0" dirty="0" smtClean="0"/>
              <a:t>Be prepared (letters of invitation and introduction, IRB approval, license/credentials), but also be flexible– the unexpected will happen and you need to be able to adapt accordingly</a:t>
            </a:r>
          </a:p>
          <a:p>
            <a:pPr marL="228600" indent="-228600">
              <a:buAutoNum type="arabicParenR"/>
            </a:pPr>
            <a:r>
              <a:rPr lang="en-US" baseline="0" dirty="0" smtClean="0"/>
              <a:t>Have fun– be open to learning about the culture and etiquette, and most of all enjoy people</a:t>
            </a:r>
          </a:p>
          <a:p>
            <a:pPr marL="0" indent="0">
              <a:buNone/>
            </a:pPr>
            <a:r>
              <a:rPr lang="en-US" b="0" i="0" u="none" baseline="0" dirty="0" smtClean="0"/>
              <a:t>(Roberts, </a:t>
            </a:r>
            <a:r>
              <a:rPr lang="en-US" b="0" i="0" u="none" baseline="0" dirty="0" err="1" smtClean="0"/>
              <a:t>Jadalla</a:t>
            </a:r>
            <a:r>
              <a:rPr lang="en-US" b="0" i="0" u="none" baseline="0" dirty="0" smtClean="0"/>
              <a:t>, Jones-Oyefeso, Winslow, &amp; Taylor, 2015)</a:t>
            </a:r>
            <a:endParaRPr lang="en-US" b="0" i="0" u="none" baseline="0" dirty="0"/>
          </a:p>
        </p:txBody>
      </p:sp>
      <p:sp>
        <p:nvSpPr>
          <p:cNvPr id="4" name="Slide Number Placeholder 3"/>
          <p:cNvSpPr>
            <a:spLocks noGrp="1"/>
          </p:cNvSpPr>
          <p:nvPr>
            <p:ph type="sldNum" sz="quarter" idx="10"/>
          </p:nvPr>
        </p:nvSpPr>
        <p:spPr/>
        <p:txBody>
          <a:bodyPr/>
          <a:lstStyle/>
          <a:p>
            <a:fld id="{5FB91549-43BF-425A-AF25-75262019208C}" type="slidenum">
              <a:rPr lang="en-US" smtClean="0"/>
              <a:t>13</a:t>
            </a:fld>
            <a:endParaRPr lang="en-US"/>
          </a:p>
        </p:txBody>
      </p:sp>
    </p:spTree>
    <p:extLst>
      <p:ext uri="{BB962C8B-B14F-4D97-AF65-F5344CB8AC3E}">
        <p14:creationId xmlns:p14="http://schemas.microsoft.com/office/powerpoint/2010/main" val="13847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Familiar optical</a:t>
            </a:r>
            <a:r>
              <a:rPr lang="en-US" baseline="0" dirty="0" smtClean="0"/>
              <a:t> illusion which illustrates that what we see depends on our perspective</a:t>
            </a:r>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3</a:t>
            </a:fld>
            <a:endParaRPr lang="en-US"/>
          </a:p>
        </p:txBody>
      </p:sp>
    </p:spTree>
    <p:extLst>
      <p:ext uri="{BB962C8B-B14F-4D97-AF65-F5344CB8AC3E}">
        <p14:creationId xmlns:p14="http://schemas.microsoft.com/office/powerpoint/2010/main" val="3938712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may need an entirely different picture to understand another’s perspective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(www.dictionary.com/browse/perspective)</a:t>
            </a:r>
          </a:p>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4</a:t>
            </a:fld>
            <a:endParaRPr lang="en-US"/>
          </a:p>
        </p:txBody>
      </p:sp>
    </p:spTree>
    <p:extLst>
      <p:ext uri="{BB962C8B-B14F-4D97-AF65-F5344CB8AC3E}">
        <p14:creationId xmlns:p14="http://schemas.microsoft.com/office/powerpoint/2010/main" val="60452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a:t>
            </a:r>
            <a:r>
              <a:rPr lang="en-US" baseline="0" dirty="0" smtClean="0"/>
              <a:t> others’ perspectives is important for us to understand their strengths, needs, etc.</a:t>
            </a:r>
          </a:p>
          <a:p>
            <a:r>
              <a:rPr lang="en-US" baseline="0" dirty="0" smtClean="0"/>
              <a:t>Strengths: collectivistic vs. individualistic example </a:t>
            </a:r>
          </a:p>
          <a:p>
            <a:r>
              <a:rPr lang="en-US" baseline="0" dirty="0" smtClean="0"/>
              <a:t>Needs: example- suicide rate not recognized by community as a problem.</a:t>
            </a:r>
          </a:p>
          <a:p>
            <a:r>
              <a:rPr lang="en-US" baseline="0" dirty="0" smtClean="0"/>
              <a:t>Health disparities:</a:t>
            </a:r>
          </a:p>
          <a:p>
            <a:r>
              <a:rPr lang="en-US" baseline="0" dirty="0" smtClean="0"/>
              <a:t>Ethics: inequities in health research funding in developing countries- approx. 10% research resources spent on 90% of health problems. </a:t>
            </a:r>
            <a:r>
              <a:rPr lang="en-US" b="0" i="0" u="none" baseline="0" dirty="0" smtClean="0"/>
              <a:t>(</a:t>
            </a:r>
            <a:r>
              <a:rPr lang="en-US" b="0" i="0" u="none" baseline="0" dirty="0" err="1" smtClean="0"/>
              <a:t>Bhutta</a:t>
            </a:r>
            <a:r>
              <a:rPr lang="en-US" b="0" i="0" u="none" baseline="0" dirty="0" smtClean="0"/>
              <a:t>, 2002)</a:t>
            </a:r>
          </a:p>
          <a:p>
            <a:r>
              <a:rPr lang="en-US" baseline="0" dirty="0" smtClean="0"/>
              <a:t>LLUH: to make man whole– applied to all of mankind, means that we have a global obligation to do our part, to address these disparities and inequities and as part of whole person care include mental and behavioral health.</a:t>
            </a:r>
          </a:p>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5</a:t>
            </a:fld>
            <a:endParaRPr lang="en-US"/>
          </a:p>
        </p:txBody>
      </p:sp>
    </p:spTree>
    <p:extLst>
      <p:ext uri="{BB962C8B-B14F-4D97-AF65-F5344CB8AC3E}">
        <p14:creationId xmlns:p14="http://schemas.microsoft.com/office/powerpoint/2010/main" val="72516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technologies not only change our world but also change how we see the world</a:t>
            </a:r>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6</a:t>
            </a:fld>
            <a:endParaRPr lang="en-US"/>
          </a:p>
        </p:txBody>
      </p:sp>
    </p:spTree>
    <p:extLst>
      <p:ext uri="{BB962C8B-B14F-4D97-AF65-F5344CB8AC3E}">
        <p14:creationId xmlns:p14="http://schemas.microsoft.com/office/powerpoint/2010/main" val="272431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sz="1200" b="1" kern="1200" dirty="0" smtClean="0">
                <a:solidFill>
                  <a:schemeClr val="tx2"/>
                </a:solidFill>
                <a:effectLst/>
                <a:latin typeface="+mn-lt"/>
                <a:ea typeface="+mn-ea"/>
                <a:cs typeface="+mn-cs"/>
              </a:rPr>
              <a:t>Each territory's size on the map is drawn according to its land area.</a:t>
            </a:r>
            <a:endParaRPr lang="en-US" dirty="0" smtClean="0"/>
          </a:p>
          <a:p>
            <a:r>
              <a:rPr lang="en-US" dirty="0" smtClean="0"/>
              <a:t>2) </a:t>
            </a:r>
            <a:r>
              <a:rPr lang="en-US" sz="1200" b="1" kern="1200" dirty="0" smtClean="0">
                <a:solidFill>
                  <a:schemeClr val="tx2"/>
                </a:solidFill>
                <a:effectLst/>
                <a:latin typeface="+mn-lt"/>
                <a:ea typeface="+mn-ea"/>
                <a:cs typeface="+mn-cs"/>
              </a:rPr>
              <a:t>The size of each territory shows the relative proportion of the world's population living there.</a:t>
            </a:r>
          </a:p>
          <a:p>
            <a:r>
              <a:rPr lang="en-US" sz="1200" b="0" kern="1200" dirty="0" smtClean="0">
                <a:solidFill>
                  <a:schemeClr val="tx2"/>
                </a:solidFill>
                <a:effectLst/>
                <a:latin typeface="+mn-lt"/>
                <a:ea typeface="+mn-ea"/>
                <a:cs typeface="+mn-cs"/>
              </a:rPr>
              <a:t>About 350,000 babies were</a:t>
            </a:r>
            <a:r>
              <a:rPr lang="en-US" sz="1200" b="0" kern="1200" baseline="0" dirty="0" smtClean="0">
                <a:solidFill>
                  <a:schemeClr val="tx2"/>
                </a:solidFill>
                <a:effectLst/>
                <a:latin typeface="+mn-lt"/>
                <a:ea typeface="+mn-ea"/>
                <a:cs typeface="+mn-cs"/>
              </a:rPr>
              <a:t> born yesterday– that means we added roughly 105 babies in all developed countries combined, and 3395 to developing countries.</a:t>
            </a:r>
            <a:endParaRPr lang="en-US" sz="1200" b="0" kern="1200" dirty="0" smtClean="0">
              <a:solidFill>
                <a:schemeClr val="tx2"/>
              </a:solidFill>
              <a:effectLst/>
              <a:latin typeface="+mn-lt"/>
              <a:ea typeface="+mn-ea"/>
              <a:cs typeface="+mn-cs"/>
            </a:endParaRPr>
          </a:p>
          <a:p>
            <a:endParaRPr lang="en-US" sz="1200" b="1" kern="1200" dirty="0" smtClean="0">
              <a:solidFill>
                <a:schemeClr val="tx2"/>
              </a:solidFill>
              <a:effectLst/>
              <a:latin typeface="+mn-lt"/>
              <a:ea typeface="+mn-ea"/>
              <a:cs typeface="+mn-cs"/>
            </a:endParaRPr>
          </a:p>
          <a:p>
            <a:r>
              <a:rPr lang="en-US" dirty="0" smtClean="0"/>
              <a:t>http://www.worldmapper.org/index.html</a:t>
            </a:r>
          </a:p>
          <a:p>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7</a:t>
            </a:fld>
            <a:endParaRPr lang="en-US"/>
          </a:p>
        </p:txBody>
      </p:sp>
    </p:spTree>
    <p:extLst>
      <p:ext uri="{BB962C8B-B14F-4D97-AF65-F5344CB8AC3E}">
        <p14:creationId xmlns:p14="http://schemas.microsoft.com/office/powerpoint/2010/main" val="3285952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health spending: govt., grants, social insurance, and NGOs.  Public health spending reduces/eliminates direct costs to individual.</a:t>
            </a:r>
          </a:p>
          <a:p>
            <a:r>
              <a:rPr lang="en-US" dirty="0" smtClean="0"/>
              <a:t>Private health spending: what individuals or corporations pay directly</a:t>
            </a:r>
            <a:r>
              <a:rPr lang="en-US" baseline="0" dirty="0" smtClean="0"/>
              <a:t> and level of spending is related to the </a:t>
            </a:r>
            <a:r>
              <a:rPr lang="en-US" i="1" baseline="0" dirty="0" smtClean="0"/>
              <a:t>ability</a:t>
            </a:r>
            <a:r>
              <a:rPr lang="en-US" baseline="0" dirty="0" smtClean="0"/>
              <a:t> to pay, not the need for health care.</a:t>
            </a:r>
            <a:endParaRPr lang="en-US" dirty="0" smtClean="0"/>
          </a:p>
          <a:p>
            <a:endParaRPr lang="en-US" dirty="0" smtClean="0"/>
          </a:p>
          <a:p>
            <a:r>
              <a:rPr lang="en-US" dirty="0" smtClean="0"/>
              <a:t>United Nations Development </a:t>
            </a:r>
            <a:r>
              <a:rPr lang="en-US" dirty="0" err="1" smtClean="0"/>
              <a:t>Programme</a:t>
            </a:r>
            <a:r>
              <a:rPr lang="en-US" dirty="0" smtClean="0"/>
              <a:t>, Human Development Report.</a:t>
            </a:r>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8</a:t>
            </a:fld>
            <a:endParaRPr lang="en-US"/>
          </a:p>
        </p:txBody>
      </p:sp>
    </p:spTree>
    <p:extLst>
      <p:ext uri="{BB962C8B-B14F-4D97-AF65-F5344CB8AC3E}">
        <p14:creationId xmlns:p14="http://schemas.microsoft.com/office/powerpoint/2010/main" val="151896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98% of the</a:t>
            </a:r>
            <a:r>
              <a:rPr lang="en-US" baseline="0" dirty="0" smtClean="0"/>
              <a:t> world’s stillbirths occur in low/middle income countries </a:t>
            </a:r>
            <a:r>
              <a:rPr lang="en-US" b="0" i="0" u="none" baseline="0" dirty="0" smtClean="0"/>
              <a:t>(Lawn et al., 2016)</a:t>
            </a:r>
          </a:p>
          <a:p>
            <a:r>
              <a:rPr lang="en-US" b="0" i="0" u="none" baseline="0" dirty="0" smtClean="0"/>
              <a:t>67% of these are in rural areas (</a:t>
            </a:r>
            <a:r>
              <a:rPr lang="en-US" b="0" i="0" u="none" baseline="0" dirty="0" err="1" smtClean="0"/>
              <a:t>Oestergaard</a:t>
            </a:r>
            <a:r>
              <a:rPr lang="en-US" b="0" i="0" u="none" baseline="0" dirty="0" smtClean="0"/>
              <a:t> et al., 2011)</a:t>
            </a:r>
          </a:p>
          <a:p>
            <a:r>
              <a:rPr lang="en-US" b="0" i="0" u="none" baseline="0" dirty="0" smtClean="0"/>
              <a:t>50% occur during labor and delivery (Lawn et al., 2016)</a:t>
            </a:r>
          </a:p>
          <a:p>
            <a:r>
              <a:rPr lang="en-US" b="0" i="0" u="none" baseline="0" dirty="0" smtClean="0"/>
              <a:t>India has the </a:t>
            </a:r>
            <a:r>
              <a:rPr lang="en-US" b="0" i="1" u="none" baseline="0" dirty="0" smtClean="0"/>
              <a:t>highest number </a:t>
            </a:r>
            <a:r>
              <a:rPr lang="en-US" b="0" i="0" u="none" baseline="0" dirty="0" smtClean="0"/>
              <a:t>of stillbirths in the world (</a:t>
            </a:r>
            <a:r>
              <a:rPr lang="en-US" b="0" i="0" u="none" baseline="0" dirty="0" err="1" smtClean="0"/>
              <a:t>Blencowe</a:t>
            </a:r>
            <a:r>
              <a:rPr lang="en-US" b="0" i="0" u="none" baseline="0" dirty="0" smtClean="0"/>
              <a:t> et al., 2016)– that is an indication that there is also tremendous perinatal grief.  Suffering that may persist for years, unrecognized, repressed, and resulting in mental health sequelae such as depression, anxiety, somatic symptoms, and decreased functioning (Roberts, Anderson, Lee, &amp; Montgomery, 2012; Roberts &amp; Lee, 2013; Roberts, Montgomery, Lee, &amp; Anderson, 2012).</a:t>
            </a:r>
            <a:endParaRPr lang="en-US" b="0" i="0" u="none" baseline="0" dirty="0"/>
          </a:p>
        </p:txBody>
      </p:sp>
      <p:sp>
        <p:nvSpPr>
          <p:cNvPr id="4" name="Slide Number Placeholder 3"/>
          <p:cNvSpPr>
            <a:spLocks noGrp="1"/>
          </p:cNvSpPr>
          <p:nvPr>
            <p:ph type="sldNum" sz="quarter" idx="10"/>
          </p:nvPr>
        </p:nvSpPr>
        <p:spPr/>
        <p:txBody>
          <a:bodyPr/>
          <a:lstStyle/>
          <a:p>
            <a:fld id="{5FB91549-43BF-425A-AF25-75262019208C}" type="slidenum">
              <a:rPr lang="en-US" smtClean="0"/>
              <a:t>9</a:t>
            </a:fld>
            <a:endParaRPr lang="en-US"/>
          </a:p>
        </p:txBody>
      </p:sp>
    </p:spTree>
    <p:extLst>
      <p:ext uri="{BB962C8B-B14F-4D97-AF65-F5344CB8AC3E}">
        <p14:creationId xmlns:p14="http://schemas.microsoft.com/office/powerpoint/2010/main" val="2872628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92% of all people</a:t>
            </a:r>
            <a:r>
              <a:rPr lang="en-US" baseline="0" dirty="0" smtClean="0"/>
              <a:t> living with malaria are in African territories.</a:t>
            </a:r>
          </a:p>
          <a:p>
            <a:r>
              <a:rPr lang="en-US" baseline="0" dirty="0" smtClean="0"/>
              <a:t>50% of the population of Uganda suffer from malaria, and Uganda has the most cases of malaria in the world.</a:t>
            </a:r>
          </a:p>
          <a:p>
            <a:r>
              <a:rPr lang="en-US" baseline="0" dirty="0" smtClean="0"/>
              <a:t>Other territories are hardly visible due to the low number of cases found there. </a:t>
            </a:r>
          </a:p>
          <a:p>
            <a:r>
              <a:rPr lang="en-US" baseline="0" dirty="0" smtClean="0"/>
              <a:t>(http://www.worldmapper.org/display.php?selected=229, </a:t>
            </a:r>
            <a:r>
              <a:rPr lang="en-US" dirty="0" smtClean="0"/>
              <a:t>World Health Organization and UNICEF, World Malaria Report.)</a:t>
            </a:r>
          </a:p>
          <a:p>
            <a:r>
              <a:rPr lang="en-US" baseline="0" dirty="0" smtClean="0"/>
              <a:t>This represents significant physical illness and suffering, which comes at a price in terms of mental health too- For instance, we know that childhood malaria infection impacts cognitive and behavioral development </a:t>
            </a:r>
            <a:r>
              <a:rPr lang="en-US" b="0" i="0" u="none" baseline="0" dirty="0" smtClean="0"/>
              <a:t>(Holding &amp; Snow, 2001).  </a:t>
            </a:r>
          </a:p>
          <a:p>
            <a:r>
              <a:rPr lang="en-US" b="0" i="0" u="none" baseline="0" dirty="0" smtClean="0"/>
              <a:t>Mental and behavioral health are crucial components of whole person care that are too often overlooked.  Mental health problems affect 10-20% of children and adolescents worldwide (</a:t>
            </a:r>
            <a:r>
              <a:rPr lang="en-US" b="0" i="0" u="none" baseline="0" dirty="0" err="1" smtClean="0"/>
              <a:t>Kielingh</a:t>
            </a:r>
            <a:r>
              <a:rPr lang="en-US" b="0" i="0" u="none" baseline="0" dirty="0" smtClean="0"/>
              <a:t> et al., 2011). </a:t>
            </a:r>
            <a:endParaRPr lang="en-US" dirty="0"/>
          </a:p>
        </p:txBody>
      </p:sp>
      <p:sp>
        <p:nvSpPr>
          <p:cNvPr id="4" name="Slide Number Placeholder 3"/>
          <p:cNvSpPr>
            <a:spLocks noGrp="1"/>
          </p:cNvSpPr>
          <p:nvPr>
            <p:ph type="sldNum" sz="quarter" idx="10"/>
          </p:nvPr>
        </p:nvSpPr>
        <p:spPr/>
        <p:txBody>
          <a:bodyPr/>
          <a:lstStyle/>
          <a:p>
            <a:fld id="{5FB91549-43BF-425A-AF25-75262019208C}" type="slidenum">
              <a:rPr lang="en-US" smtClean="0"/>
              <a:t>10</a:t>
            </a:fld>
            <a:endParaRPr lang="en-US"/>
          </a:p>
        </p:txBody>
      </p:sp>
    </p:spTree>
    <p:extLst>
      <p:ext uri="{BB962C8B-B14F-4D97-AF65-F5344CB8AC3E}">
        <p14:creationId xmlns:p14="http://schemas.microsoft.com/office/powerpoint/2010/main" val="3854528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pic>
        <p:nvPicPr>
          <p:cNvPr id="5" name="Picture 4" descr="Looking up to clouds and blue sky surrounded by glass-walled buildings"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sp>
        <p:nvSpPr>
          <p:cNvPr id="2" name="Title 1"/>
          <p:cNvSpPr>
            <a:spLocks noGrp="1"/>
          </p:cNvSpPr>
          <p:nvPr>
            <p:ph type="ctrTitle"/>
          </p:nvPr>
        </p:nvSpPr>
        <p:spPr>
          <a:xfrm>
            <a:off x="608013" y="685801"/>
            <a:ext cx="3962400" cy="4724399"/>
          </a:xfrm>
        </p:spPr>
        <p:txBody>
          <a:bodyPr>
            <a:normAutofit/>
          </a:bodyPr>
          <a:lstStyle>
            <a:lvl1pPr>
              <a:defRPr sz="4800"/>
            </a:lvl1pPr>
          </a:lstStyle>
          <a:p>
            <a:r>
              <a:rPr lang="en-US" smtClean="0"/>
              <a:t>Click to edit Master title style</a:t>
            </a:r>
            <a:endParaRPr/>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8" name="Date Placeholder 7"/>
          <p:cNvSpPr>
            <a:spLocks noGrp="1"/>
          </p:cNvSpPr>
          <p:nvPr>
            <p:ph type="dt" sz="half" idx="10"/>
          </p:nvPr>
        </p:nvSpPr>
        <p:spPr/>
        <p:txBody>
          <a:bodyPr/>
          <a:lstStyle/>
          <a:p>
            <a:fld id="{81C93FC7-9D1A-468B-98DB-D1E8D74418D9}" type="datetimeFigureOut">
              <a:rPr lang="en-US"/>
              <a:pPr/>
              <a:t>10/13/2016</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10/13/2016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21762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2" y="685800"/>
            <a:ext cx="12954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10/13/2016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8500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10/13/2016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1378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90800"/>
            <a:ext cx="8229599" cy="2819400"/>
          </a:xfrm>
        </p:spPr>
        <p:txBody>
          <a:bodyPr anchor="b">
            <a:norm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1C93FC7-9D1A-468B-98DB-D1E8D74418D9}" type="datetimeFigureOut">
              <a:rPr lang="en-US"/>
              <a:pPr/>
              <a:t>10/13/2016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22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1C93FC7-9D1A-468B-98DB-D1E8D74418D9}" type="datetimeFigureOut">
              <a:rPr lang="en-US"/>
              <a:t>10/13/2016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897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664"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50025"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1C93FC7-9D1A-468B-98DB-D1E8D74418D9}" type="datetimeFigureOut">
              <a:rPr lang="en-US"/>
              <a:t>10/13/2016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5130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1C93FC7-9D1A-468B-98DB-D1E8D74418D9}" type="datetimeFigureOut">
              <a:rPr lang="en-US"/>
              <a:t>10/13/2016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1344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93FC7-9D1A-468B-98DB-D1E8D74418D9}" type="datetimeFigureOut">
              <a:rPr lang="en-US"/>
              <a:t>10/13/2016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1910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t>10/13/2016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22347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rm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t>10/13/2016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t>‹#›</a:t>
            </a:fld>
            <a:endParaRPr/>
          </a:p>
        </p:txBody>
      </p:sp>
    </p:spTree>
    <p:extLst>
      <p:ext uri="{BB962C8B-B14F-4D97-AF65-F5344CB8AC3E}">
        <p14:creationId xmlns:p14="http://schemas.microsoft.com/office/powerpoint/2010/main" val="33520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rgbClr val="8C8C8C"/>
                </a:solidFill>
              </a:defRPr>
            </a:lvl1pPr>
          </a:lstStyle>
          <a:p>
            <a:fld id="{81C93FC7-9D1A-468B-98DB-D1E8D74418D9}" type="datetimeFigureOut">
              <a:rPr lang="en-US"/>
              <a:pPr/>
              <a:t>10/13/2016</a:t>
            </a:fld>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rgbClr val="8C8C8C"/>
                </a:solidFill>
              </a:defRPr>
            </a:lvl1pPr>
          </a:lstStyle>
          <a:p>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rgbClr val="8C8C8C"/>
                </a:solidFill>
              </a:defRPr>
            </a:lvl1pPr>
          </a:lstStyle>
          <a:p>
            <a:fld id="{A3F31473-23EB-4724-8B59-FE6D21D89FA4}" type="slidenum">
              <a:rPr/>
              <a:pPr/>
              <a:t>‹#›</a:t>
            </a:fld>
            <a:endParaRPr/>
          </a:p>
        </p:txBody>
      </p:sp>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mplicit.harvard.edu/implici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worldmapper.org/" TargetMode="External"/><Relationship Id="rId2" Type="http://schemas.openxmlformats.org/officeDocument/2006/relationships/hyperlink" Target="http://dx.doi.org/10.1891/2156-5287.2.3.18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International Research Considerations</a:t>
            </a:r>
            <a:br>
              <a:rPr lang="en-US" dirty="0" smtClean="0"/>
            </a:br>
            <a:endParaRPr lang="en-US" dirty="0"/>
          </a:p>
        </p:txBody>
      </p:sp>
      <p:sp>
        <p:nvSpPr>
          <p:cNvPr id="3" name="Subtitle 2"/>
          <p:cNvSpPr>
            <a:spLocks noGrp="1"/>
          </p:cNvSpPr>
          <p:nvPr>
            <p:ph type="subTitle" idx="1"/>
          </p:nvPr>
        </p:nvSpPr>
        <p:spPr>
          <a:xfrm>
            <a:off x="608013" y="5410200"/>
            <a:ext cx="3962400" cy="1066800"/>
          </a:xfrm>
        </p:spPr>
        <p:txBody>
          <a:bodyPr>
            <a:normAutofit/>
          </a:bodyPr>
          <a:lstStyle/>
          <a:p>
            <a:r>
              <a:rPr lang="en-US" dirty="0" smtClean="0"/>
              <a:t>Lisa Roberts, Dr.PH</a:t>
            </a:r>
          </a:p>
          <a:p>
            <a:r>
              <a:rPr lang="en-US" sz="2100" dirty="0" smtClean="0"/>
              <a:t>Associate Professor, </a:t>
            </a:r>
          </a:p>
          <a:p>
            <a:r>
              <a:rPr lang="en-US" sz="2100" dirty="0" smtClean="0"/>
              <a:t>School of Nursing</a:t>
            </a:r>
            <a:endParaRPr lang="en-US" sz="2100" dirty="0"/>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Malaria cases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5212" y="358333"/>
            <a:ext cx="10210800" cy="5113031"/>
          </a:xfrm>
        </p:spPr>
      </p:pic>
    </p:spTree>
    <p:extLst>
      <p:ext uri="{BB962C8B-B14F-4D97-AF65-F5344CB8AC3E}">
        <p14:creationId xmlns:p14="http://schemas.microsoft.com/office/powerpoint/2010/main" val="153940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Healing</a:t>
            </a:r>
            <a:endParaRPr lang="en-US" dirty="0"/>
          </a:p>
        </p:txBody>
      </p:sp>
      <p:sp>
        <p:nvSpPr>
          <p:cNvPr id="3" name="Content Placeholder 2"/>
          <p:cNvSpPr>
            <a:spLocks noGrp="1"/>
          </p:cNvSpPr>
          <p:nvPr>
            <p:ph idx="1"/>
          </p:nvPr>
        </p:nvSpPr>
        <p:spPr/>
        <p:txBody>
          <a:bodyPr>
            <a:normAutofit/>
          </a:bodyPr>
          <a:lstStyle/>
          <a:p>
            <a:r>
              <a:rPr lang="en-US" dirty="0" smtClean="0"/>
              <a:t>Changes in us</a:t>
            </a:r>
          </a:p>
          <a:p>
            <a:pPr lvl="1"/>
            <a:r>
              <a:rPr lang="en-US" dirty="0" smtClean="0"/>
              <a:t>Exposure</a:t>
            </a:r>
          </a:p>
          <a:p>
            <a:pPr lvl="1"/>
            <a:r>
              <a:rPr lang="en-US" dirty="0">
                <a:hlinkClick r:id="rId3"/>
              </a:rPr>
              <a:t>https://implicit.harvard.edu/implicit</a:t>
            </a:r>
            <a:r>
              <a:rPr lang="en-US" dirty="0" smtClean="0">
                <a:hlinkClick r:id="rId3"/>
              </a:rPr>
              <a:t>/</a:t>
            </a:r>
            <a:endParaRPr lang="en-US" dirty="0" smtClean="0"/>
          </a:p>
          <a:p>
            <a:r>
              <a:rPr lang="en-US" dirty="0" smtClean="0"/>
              <a:t>Change in participants</a:t>
            </a:r>
          </a:p>
          <a:p>
            <a:pPr lvl="1"/>
            <a:r>
              <a:rPr lang="en-US" dirty="0" smtClean="0"/>
              <a:t>Positive</a:t>
            </a:r>
          </a:p>
          <a:p>
            <a:pPr lvl="1"/>
            <a:r>
              <a:rPr lang="en-US" dirty="0" smtClean="0"/>
              <a:t>Negative</a:t>
            </a:r>
          </a:p>
          <a:p>
            <a:r>
              <a:rPr lang="en-US" dirty="0" smtClean="0"/>
              <a:t>To make man whole</a:t>
            </a:r>
          </a:p>
          <a:p>
            <a:pPr lvl="1"/>
            <a:r>
              <a:rPr lang="en-US" i="1" dirty="0" smtClean="0"/>
              <a:t>Everywhere</a:t>
            </a:r>
            <a:endParaRPr lang="en-US" i="1" dirty="0"/>
          </a:p>
        </p:txBody>
      </p:sp>
      <p:pic>
        <p:nvPicPr>
          <p:cNvPr id="4" name="Picture 3"/>
          <p:cNvPicPr>
            <a:picLocks noChangeAspect="1"/>
          </p:cNvPicPr>
          <p:nvPr/>
        </p:nvPicPr>
        <p:blipFill>
          <a:blip r:embed="rId4"/>
          <a:stretch>
            <a:fillRect/>
          </a:stretch>
        </p:blipFill>
        <p:spPr>
          <a:xfrm rot="19946586">
            <a:off x="6422892" y="1817299"/>
            <a:ext cx="4991100" cy="2314575"/>
          </a:xfrm>
          <a:prstGeom prst="rect">
            <a:avLst/>
          </a:prstGeom>
        </p:spPr>
      </p:pic>
    </p:spTree>
    <p:extLst>
      <p:ext uri="{BB962C8B-B14F-4D97-AF65-F5344CB8AC3E}">
        <p14:creationId xmlns:p14="http://schemas.microsoft.com/office/powerpoint/2010/main" val="414850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1293813" y="685800"/>
            <a:ext cx="10287000" cy="4724400"/>
          </a:xfrm>
        </p:spPr>
        <p:txBody>
          <a:bodyPr>
            <a:normAutofit/>
          </a:bodyPr>
          <a:lstStyle/>
          <a:p>
            <a:r>
              <a:rPr lang="en-US" dirty="0" smtClean="0"/>
              <a:t>Understanding similarities/differences</a:t>
            </a:r>
          </a:p>
          <a:p>
            <a:r>
              <a:rPr lang="en-US" dirty="0" smtClean="0"/>
              <a:t>Testing replication of findings</a:t>
            </a:r>
          </a:p>
          <a:p>
            <a:r>
              <a:rPr lang="en-US" dirty="0" smtClean="0"/>
              <a:t>More inclusive representation</a:t>
            </a:r>
          </a:p>
          <a:p>
            <a:r>
              <a:rPr lang="en-US" dirty="0" smtClean="0"/>
              <a:t>Comparative data</a:t>
            </a:r>
          </a:p>
          <a:p>
            <a:r>
              <a:rPr lang="en-US" dirty="0" smtClean="0"/>
              <a:t>Enhance critical assessment</a:t>
            </a:r>
          </a:p>
          <a:p>
            <a:r>
              <a:rPr lang="en-US" dirty="0" smtClean="0"/>
              <a:t>Development of innovative solutions</a:t>
            </a:r>
          </a:p>
          <a:p>
            <a:r>
              <a:rPr lang="en-US" dirty="0" smtClean="0"/>
              <a:t>Scaling up mental health care as a part of whole person care</a:t>
            </a:r>
          </a:p>
          <a:p>
            <a:endParaRPr lang="en-US" dirty="0"/>
          </a:p>
        </p:txBody>
      </p:sp>
    </p:spTree>
    <p:extLst>
      <p:ext uri="{BB962C8B-B14F-4D97-AF65-F5344CB8AC3E}">
        <p14:creationId xmlns:p14="http://schemas.microsoft.com/office/powerpoint/2010/main" val="251671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tips for doing international research</a:t>
            </a:r>
            <a:endParaRPr lang="en-US" dirty="0"/>
          </a:p>
        </p:txBody>
      </p:sp>
      <p:sp>
        <p:nvSpPr>
          <p:cNvPr id="3" name="Content Placeholder 2"/>
          <p:cNvSpPr>
            <a:spLocks noGrp="1"/>
          </p:cNvSpPr>
          <p:nvPr>
            <p:ph idx="1"/>
          </p:nvPr>
        </p:nvSpPr>
        <p:spPr/>
        <p:txBody>
          <a:bodyPr/>
          <a:lstStyle/>
          <a:p>
            <a:r>
              <a:rPr lang="en-US" dirty="0" smtClean="0"/>
              <a:t>Consult before designing study</a:t>
            </a:r>
          </a:p>
          <a:p>
            <a:r>
              <a:rPr lang="en-US" dirty="0"/>
              <a:t>Country specific ethical </a:t>
            </a:r>
            <a:r>
              <a:rPr lang="en-US" dirty="0" smtClean="0"/>
              <a:t>guidelines &amp; IRB</a:t>
            </a:r>
            <a:endParaRPr lang="en-US" dirty="0"/>
          </a:p>
          <a:p>
            <a:r>
              <a:rPr lang="en-US" dirty="0" smtClean="0"/>
              <a:t>Equalize partnerships</a:t>
            </a:r>
          </a:p>
          <a:p>
            <a:r>
              <a:rPr lang="en-US" dirty="0" smtClean="0"/>
              <a:t>Be generous</a:t>
            </a:r>
          </a:p>
          <a:p>
            <a:r>
              <a:rPr lang="en-US" dirty="0" smtClean="0"/>
              <a:t>Be sensitive</a:t>
            </a:r>
            <a:endParaRPr lang="en-US" dirty="0"/>
          </a:p>
          <a:p>
            <a:r>
              <a:rPr lang="en-US" dirty="0" smtClean="0"/>
              <a:t>Be prepared but flexible</a:t>
            </a:r>
          </a:p>
          <a:p>
            <a:r>
              <a:rPr lang="en-US" dirty="0" smtClean="0"/>
              <a:t>Have fun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612" y="1905000"/>
            <a:ext cx="2857500" cy="2847975"/>
          </a:xfrm>
          <a:prstGeom prst="rect">
            <a:avLst/>
          </a:prstGeom>
        </p:spPr>
      </p:pic>
    </p:spTree>
    <p:extLst>
      <p:ext uri="{BB962C8B-B14F-4D97-AF65-F5344CB8AC3E}">
        <p14:creationId xmlns:p14="http://schemas.microsoft.com/office/powerpoint/2010/main" val="301265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293813" y="457200"/>
            <a:ext cx="10287000" cy="5105400"/>
          </a:xfrm>
        </p:spPr>
        <p:txBody>
          <a:bodyPr>
            <a:normAutofit fontScale="55000" lnSpcReduction="20000"/>
          </a:bodyPr>
          <a:lstStyle/>
          <a:p>
            <a:r>
              <a:rPr lang="en-US" dirty="0" err="1"/>
              <a:t>Bhutta</a:t>
            </a:r>
            <a:r>
              <a:rPr lang="en-US" dirty="0"/>
              <a:t>, Z. A. (2002). Ethics in international health research: a perspective from the developing world. </a:t>
            </a:r>
            <a:r>
              <a:rPr lang="en-US" i="1" dirty="0"/>
              <a:t>Bulletin of the World Health Organization, 80</a:t>
            </a:r>
            <a:r>
              <a:rPr lang="en-US" dirty="0"/>
              <a:t>(2), 114. </a:t>
            </a:r>
          </a:p>
          <a:p>
            <a:r>
              <a:rPr lang="en-US" dirty="0" err="1"/>
              <a:t>Blencowe</a:t>
            </a:r>
            <a:r>
              <a:rPr lang="en-US" dirty="0"/>
              <a:t>, H., Cousens, S., </a:t>
            </a:r>
            <a:r>
              <a:rPr lang="en-US" dirty="0" err="1"/>
              <a:t>Jassir</a:t>
            </a:r>
            <a:r>
              <a:rPr lang="en-US" dirty="0"/>
              <a:t>, F. B., Say, L., Chou, D., Mathers, C., . . . You, D. (2016). National, regional, and worldwide estimates of stillbirth rates in 2015, with trends from 2000: a systematic analysis. </a:t>
            </a:r>
            <a:r>
              <a:rPr lang="en-US" i="1" dirty="0"/>
              <a:t>The Lancet Global Health</a:t>
            </a:r>
            <a:r>
              <a:rPr lang="en-US" dirty="0"/>
              <a:t>. </a:t>
            </a:r>
          </a:p>
          <a:p>
            <a:r>
              <a:rPr lang="en-US" dirty="0"/>
              <a:t>Dorling, D. (2007). </a:t>
            </a:r>
            <a:r>
              <a:rPr lang="en-US" dirty="0" err="1"/>
              <a:t>Worldmapper</a:t>
            </a:r>
            <a:r>
              <a:rPr lang="en-US" dirty="0"/>
              <a:t>: the human anatomy of a small planet. </a:t>
            </a:r>
            <a:r>
              <a:rPr lang="en-US" i="1" dirty="0" err="1"/>
              <a:t>PLoS</a:t>
            </a:r>
            <a:r>
              <a:rPr lang="en-US" i="1" dirty="0"/>
              <a:t> Med, 4</a:t>
            </a:r>
            <a:r>
              <a:rPr lang="en-US" dirty="0"/>
              <a:t>(1), e1. </a:t>
            </a:r>
          </a:p>
          <a:p>
            <a:r>
              <a:rPr lang="en-US" dirty="0"/>
              <a:t>Holding, P. A., &amp; Snow, R. W. (2001). Impact of Plasmodium falciparum malaria on performance and learning: review of the evidence. </a:t>
            </a:r>
            <a:r>
              <a:rPr lang="en-US" i="1" dirty="0"/>
              <a:t>The American journal of tropical medicine and hygiene, 64</a:t>
            </a:r>
            <a:r>
              <a:rPr lang="en-US" dirty="0"/>
              <a:t>(1 </a:t>
            </a:r>
            <a:r>
              <a:rPr lang="en-US" dirty="0" err="1"/>
              <a:t>suppl</a:t>
            </a:r>
            <a:r>
              <a:rPr lang="en-US" dirty="0"/>
              <a:t>), 68-75. </a:t>
            </a:r>
          </a:p>
          <a:p>
            <a:r>
              <a:rPr lang="en-US" dirty="0"/>
              <a:t>Jespersen, S., </a:t>
            </a:r>
            <a:r>
              <a:rPr lang="en-US" dirty="0" err="1"/>
              <a:t>Hønge</a:t>
            </a:r>
            <a:r>
              <a:rPr lang="en-US" dirty="0"/>
              <a:t>, B. L., Oliveira, I., Medina, C., da Silva </a:t>
            </a:r>
            <a:r>
              <a:rPr lang="en-US" dirty="0" err="1"/>
              <a:t>Té</a:t>
            </a:r>
            <a:r>
              <a:rPr lang="en-US" dirty="0"/>
              <a:t>, D., Gomes </a:t>
            </a:r>
            <a:r>
              <a:rPr lang="en-US" dirty="0" err="1"/>
              <a:t>Correia</a:t>
            </a:r>
            <a:r>
              <a:rPr lang="en-US" dirty="0"/>
              <a:t>, F., . . . </a:t>
            </a:r>
            <a:r>
              <a:rPr lang="en-US" dirty="0" err="1"/>
              <a:t>Wejse</a:t>
            </a:r>
            <a:r>
              <a:rPr lang="en-US" dirty="0"/>
              <a:t>, C. (2014). Challenges facing HIV treatment in Guinea-Bissau: the benefits of international research collaborations. </a:t>
            </a:r>
            <a:r>
              <a:rPr lang="en-US" i="1" dirty="0"/>
              <a:t>Bulletin of the World Health Organization, 92</a:t>
            </a:r>
            <a:r>
              <a:rPr lang="en-US" dirty="0"/>
              <a:t>(12), 909-914. doi:10.2471/BLT.14.135749</a:t>
            </a:r>
          </a:p>
          <a:p>
            <a:r>
              <a:rPr lang="en-US" dirty="0" err="1"/>
              <a:t>Kielingh</a:t>
            </a:r>
            <a:r>
              <a:rPr lang="en-US" dirty="0"/>
              <a:t>, C., Baker-</a:t>
            </a:r>
            <a:r>
              <a:rPr lang="en-US" dirty="0" err="1"/>
              <a:t>Henningham</a:t>
            </a:r>
            <a:r>
              <a:rPr lang="en-US" dirty="0"/>
              <a:t>, H., </a:t>
            </a:r>
            <a:r>
              <a:rPr lang="en-US" dirty="0" err="1"/>
              <a:t>Belfer</a:t>
            </a:r>
            <a:r>
              <a:rPr lang="en-US" dirty="0"/>
              <a:t>, M., Conti, G., </a:t>
            </a:r>
            <a:r>
              <a:rPr lang="en-US" dirty="0" err="1"/>
              <a:t>Ertem</a:t>
            </a:r>
            <a:r>
              <a:rPr lang="en-US" dirty="0"/>
              <a:t>, I., </a:t>
            </a:r>
            <a:r>
              <a:rPr lang="en-US" dirty="0" err="1"/>
              <a:t>Omigbodun</a:t>
            </a:r>
            <a:r>
              <a:rPr lang="en-US" dirty="0"/>
              <a:t>, O., . . . Rahman, A. (2011). Child and adolescent mental health worldwide: evidence for action. </a:t>
            </a:r>
            <a:r>
              <a:rPr lang="en-US" i="1" dirty="0"/>
              <a:t>Lancet, 378</a:t>
            </a:r>
            <a:r>
              <a:rPr lang="en-US" dirty="0"/>
              <a:t>(9801), 1515-1525. doi:10.1016/S0140-6736(11)60827-1</a:t>
            </a:r>
          </a:p>
          <a:p>
            <a:r>
              <a:rPr lang="en-US" dirty="0"/>
              <a:t>Larson, G. M., &amp; </a:t>
            </a:r>
            <a:r>
              <a:rPr lang="en-US" dirty="0" err="1"/>
              <a:t>Sbarra</a:t>
            </a:r>
            <a:r>
              <a:rPr lang="en-US" dirty="0"/>
              <a:t>, D. A. (2015). Participating in research on romantic breakups promotes emotional recovery via changes in self-concept clarity. </a:t>
            </a:r>
            <a:r>
              <a:rPr lang="en-US" i="1" dirty="0"/>
              <a:t>Social Psychological and Personality Science, 6</a:t>
            </a:r>
            <a:r>
              <a:rPr lang="en-US" dirty="0"/>
              <a:t>(4), 399-406. </a:t>
            </a:r>
          </a:p>
          <a:p>
            <a:r>
              <a:rPr lang="en-US" dirty="0"/>
              <a:t>Lawn, J., </a:t>
            </a:r>
            <a:r>
              <a:rPr lang="en-US" dirty="0" err="1"/>
              <a:t>Blencowe</a:t>
            </a:r>
            <a:r>
              <a:rPr lang="en-US" dirty="0"/>
              <a:t>, H., </a:t>
            </a:r>
            <a:r>
              <a:rPr lang="en-US" dirty="0" err="1"/>
              <a:t>Waiswa</a:t>
            </a:r>
            <a:r>
              <a:rPr lang="en-US" dirty="0"/>
              <a:t>, P., </a:t>
            </a:r>
            <a:r>
              <a:rPr lang="en-US" dirty="0" err="1"/>
              <a:t>Amouzou</a:t>
            </a:r>
            <a:r>
              <a:rPr lang="en-US" dirty="0"/>
              <a:t>, A., Mathers, C., Hogan, D., . . . Calderwood, C. (2016). Stillbirths: rates, risk factors, and acceleration towards 2030. </a:t>
            </a:r>
            <a:r>
              <a:rPr lang="en-US" i="1" dirty="0"/>
              <a:t>The Lancet</a:t>
            </a:r>
            <a:r>
              <a:rPr lang="en-US" dirty="0"/>
              <a:t>. </a:t>
            </a:r>
          </a:p>
          <a:p>
            <a:r>
              <a:rPr lang="en-US" dirty="0"/>
              <a:t>Lund, C., Silva, M. D., </a:t>
            </a:r>
            <a:r>
              <a:rPr lang="en-US" dirty="0" err="1"/>
              <a:t>Plagerson</a:t>
            </a:r>
            <a:r>
              <a:rPr lang="en-US" dirty="0"/>
              <a:t>, S., Cooper, S., Chisholm, D., Das, J., . . . Patel, V. (2011). Poverty and mental disorders: breaking the cycle in low-income and middle-income countries. </a:t>
            </a:r>
            <a:r>
              <a:rPr lang="en-US" i="1" dirty="0"/>
              <a:t>Lancet, 378</a:t>
            </a:r>
            <a:r>
              <a:rPr lang="en-US" dirty="0"/>
              <a:t>(9801), 1502-1514. doi:10.1016/S0140-6736(11)60754-X</a:t>
            </a:r>
          </a:p>
          <a:p>
            <a:endParaRPr lang="en-US" dirty="0"/>
          </a:p>
        </p:txBody>
      </p:sp>
    </p:spTree>
    <p:extLst>
      <p:ext uri="{BB962C8B-B14F-4D97-AF65-F5344CB8AC3E}">
        <p14:creationId xmlns:p14="http://schemas.microsoft.com/office/powerpoint/2010/main" val="1990007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293813" y="685800"/>
            <a:ext cx="10287000" cy="5486400"/>
          </a:xfrm>
        </p:spPr>
        <p:txBody>
          <a:bodyPr>
            <a:normAutofit fontScale="55000" lnSpcReduction="20000"/>
          </a:bodyPr>
          <a:lstStyle/>
          <a:p>
            <a:r>
              <a:rPr lang="en-US" dirty="0" err="1"/>
              <a:t>Oestergaard</a:t>
            </a:r>
            <a:r>
              <a:rPr lang="en-US" dirty="0"/>
              <a:t>, M. Z., Inoue, M., Yoshida, S., </a:t>
            </a:r>
            <a:r>
              <a:rPr lang="en-US" dirty="0" err="1"/>
              <a:t>Mahanani</a:t>
            </a:r>
            <a:r>
              <a:rPr lang="en-US" dirty="0"/>
              <a:t>, W. R., Gore, F. M., Cousens, S., . . . Mathers, C. D. (2011). Neonatal mortality levels for 193 countries in 2009 with trends since 1990: a systematic analysis of progress, projections, and priorities. </a:t>
            </a:r>
            <a:r>
              <a:rPr lang="en-US" i="1" dirty="0" err="1"/>
              <a:t>PLoS</a:t>
            </a:r>
            <a:r>
              <a:rPr lang="en-US" i="1" dirty="0"/>
              <a:t> medicine, 8</a:t>
            </a:r>
            <a:r>
              <a:rPr lang="en-US" dirty="0"/>
              <a:t>(8), e1001080-e1001080. </a:t>
            </a:r>
          </a:p>
          <a:p>
            <a:r>
              <a:rPr lang="en-US" dirty="0"/>
              <a:t>Pettigrew, T. F., &amp; </a:t>
            </a:r>
            <a:r>
              <a:rPr lang="en-US" dirty="0" err="1"/>
              <a:t>Tropp</a:t>
            </a:r>
            <a:r>
              <a:rPr lang="en-US" dirty="0"/>
              <a:t>, L. R. (2006). A meta-analytic test of intergroup contact theory. </a:t>
            </a:r>
            <a:r>
              <a:rPr lang="en-US" i="1" dirty="0"/>
              <a:t>Journal of personality and social psychology, 90</a:t>
            </a:r>
            <a:r>
              <a:rPr lang="en-US" dirty="0"/>
              <a:t>(5), 751. </a:t>
            </a:r>
          </a:p>
          <a:p>
            <a:r>
              <a:rPr lang="en-US" dirty="0" err="1"/>
              <a:t>Rivlin</a:t>
            </a:r>
            <a:r>
              <a:rPr lang="en-US" dirty="0"/>
              <a:t>, A., Marzano, L., </a:t>
            </a:r>
            <a:r>
              <a:rPr lang="en-US" dirty="0" err="1"/>
              <a:t>Hawton</a:t>
            </a:r>
            <a:r>
              <a:rPr lang="en-US" dirty="0"/>
              <a:t>, K., &amp; </a:t>
            </a:r>
            <a:r>
              <a:rPr lang="en-US" dirty="0" err="1"/>
              <a:t>Fazel</a:t>
            </a:r>
            <a:r>
              <a:rPr lang="en-US" dirty="0"/>
              <a:t>, S. (2012). Impact on prisoners of participating in research interviews related to near-lethal suicide attempts. </a:t>
            </a:r>
            <a:r>
              <a:rPr lang="en-US" i="1" dirty="0"/>
              <a:t>Journal of Affective Disorders, 136</a:t>
            </a:r>
            <a:r>
              <a:rPr lang="en-US" dirty="0"/>
              <a:t>(1/2), 54-62. doi:10.1016/j.jad.2011.09.009</a:t>
            </a:r>
          </a:p>
          <a:p>
            <a:r>
              <a:rPr lang="en-US" dirty="0"/>
              <a:t>Roberts, L. R., Anderson, B. A., Lee, J. W., &amp; Montgomery, S. B. (2012). Grief and Women:  Stillbirth in the Social Context of India.  . </a:t>
            </a:r>
            <a:r>
              <a:rPr lang="en-US" i="1" dirty="0"/>
              <a:t>International Journal of Childbirth, 2</a:t>
            </a:r>
            <a:r>
              <a:rPr lang="en-US" dirty="0"/>
              <a:t>(3), 12. </a:t>
            </a:r>
            <a:r>
              <a:rPr lang="en-US" dirty="0" err="1"/>
              <a:t>doi</a:t>
            </a:r>
            <a:r>
              <a:rPr lang="en-US" dirty="0"/>
              <a:t>: </a:t>
            </a:r>
            <a:r>
              <a:rPr lang="en-US" u="sng" dirty="0">
                <a:hlinkClick r:id="rId2"/>
              </a:rPr>
              <a:t>http://dx.doi.org/10.1891/2156-5287.2.3.187</a:t>
            </a:r>
            <a:endParaRPr lang="en-US" dirty="0"/>
          </a:p>
          <a:p>
            <a:r>
              <a:rPr lang="en-US" dirty="0"/>
              <a:t>Roberts, L. R., </a:t>
            </a:r>
            <a:r>
              <a:rPr lang="en-US" dirty="0" err="1"/>
              <a:t>Jadalla</a:t>
            </a:r>
            <a:r>
              <a:rPr lang="en-US" dirty="0"/>
              <a:t>, A., Jones-Oyefeso, V., Winslow, B., &amp; Taylor, E. J. (2015). Researching in Collectivist Cultures Reflections and Recommendations. </a:t>
            </a:r>
            <a:r>
              <a:rPr lang="en-US" i="1" dirty="0"/>
              <a:t>Journal of Transcultural Nursing</a:t>
            </a:r>
            <a:r>
              <a:rPr lang="en-US" dirty="0"/>
              <a:t>, 1043659615623331. </a:t>
            </a:r>
          </a:p>
          <a:p>
            <a:r>
              <a:rPr lang="en-US" dirty="0"/>
              <a:t>Roberts, L. R., &amp; Lee, J. W. (2013). Autonomy and Social Norms in a 3 Factor Grief Model Predicting Perinatal Grief in India. </a:t>
            </a:r>
            <a:r>
              <a:rPr lang="en-US" i="1" dirty="0"/>
              <a:t>Health Care for Women International</a:t>
            </a:r>
            <a:r>
              <a:rPr lang="en-US" dirty="0"/>
              <a:t>(just-accepted). </a:t>
            </a:r>
          </a:p>
          <a:p>
            <a:r>
              <a:rPr lang="en-US" dirty="0"/>
              <a:t>Roberts, L. R., Montgomery, S. B., Lee, J. W., &amp; Anderson, B. A. (2012). Social and Cultural Factors Associated with Perinatal Grief in Chhattisgarh, India. </a:t>
            </a:r>
            <a:r>
              <a:rPr lang="en-US" i="1" dirty="0"/>
              <a:t>Journal of Community Health, 37</a:t>
            </a:r>
            <a:r>
              <a:rPr lang="en-US" dirty="0"/>
              <a:t>(3), 572-582. doi:10.1007/s10900-011-9485-0</a:t>
            </a:r>
          </a:p>
          <a:p>
            <a:r>
              <a:rPr lang="en-US" dirty="0" err="1"/>
              <a:t>Worldmapper</a:t>
            </a:r>
            <a:r>
              <a:rPr lang="en-US" dirty="0"/>
              <a:t>. </a:t>
            </a:r>
            <a:r>
              <a:rPr lang="en-US" i="1" dirty="0"/>
              <a:t>The new </a:t>
            </a:r>
            <a:r>
              <a:rPr lang="en-US" i="1" dirty="0" err="1"/>
              <a:t>Worldmapper</a:t>
            </a:r>
            <a:r>
              <a:rPr lang="en-US" i="1" dirty="0"/>
              <a:t>: Mapping your world as you've never seen it before.</a:t>
            </a:r>
            <a:r>
              <a:rPr lang="en-US" dirty="0"/>
              <a:t>  Retrieved from </a:t>
            </a:r>
            <a:r>
              <a:rPr lang="en-US" u="sng" dirty="0">
                <a:hlinkClick r:id="rId3"/>
              </a:rPr>
              <a:t>http://www.worldmapper.org/</a:t>
            </a:r>
            <a:endParaRPr lang="en-US" dirty="0"/>
          </a:p>
          <a:p>
            <a:pPr marL="0" indent="0">
              <a:buNone/>
            </a:pPr>
            <a:endParaRPr lang="en-US" dirty="0"/>
          </a:p>
        </p:txBody>
      </p:sp>
    </p:spTree>
    <p:extLst>
      <p:ext uri="{BB962C8B-B14F-4D97-AF65-F5344CB8AC3E}">
        <p14:creationId xmlns:p14="http://schemas.microsoft.com/office/powerpoint/2010/main" val="151203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Why is international research important to LLUH?</a:t>
            </a:r>
            <a:endParaRPr lang="en-US" dirty="0"/>
          </a:p>
        </p:txBody>
      </p:sp>
      <p:sp>
        <p:nvSpPr>
          <p:cNvPr id="14" name="Content Placeholder 13"/>
          <p:cNvSpPr>
            <a:spLocks noGrp="1"/>
          </p:cNvSpPr>
          <p:nvPr>
            <p:ph idx="1"/>
          </p:nvPr>
        </p:nvSpPr>
        <p:spPr/>
        <p:txBody>
          <a:bodyPr/>
          <a:lstStyle/>
          <a:p>
            <a:r>
              <a:rPr lang="en-US" dirty="0" smtClean="0"/>
              <a:t>Perspective</a:t>
            </a:r>
          </a:p>
          <a:p>
            <a:r>
              <a:rPr lang="en-US" dirty="0" smtClean="0"/>
              <a:t>Our changing world</a:t>
            </a:r>
          </a:p>
          <a:p>
            <a:r>
              <a:rPr lang="en-US" dirty="0" smtClean="0"/>
              <a:t>Healing</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4812" y="1901476"/>
            <a:ext cx="4495800" cy="2975323"/>
          </a:xfrm>
          <a:prstGeom prst="rect">
            <a:avLst/>
          </a:prstGeom>
        </p:spPr>
      </p:pic>
    </p:spTree>
    <p:extLst>
      <p:ext uri="{BB962C8B-B14F-4D97-AF65-F5344CB8AC3E}">
        <p14:creationId xmlns:p14="http://schemas.microsoft.com/office/powerpoint/2010/main" val="11267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Young-Old woman optical illusion</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4412" y="304800"/>
            <a:ext cx="5105400" cy="6279642"/>
          </a:xfrm>
        </p:spPr>
      </p:pic>
      <p:sp>
        <p:nvSpPr>
          <p:cNvPr id="4" name="Text Placeholder 3"/>
          <p:cNvSpPr>
            <a:spLocks noGrp="1"/>
          </p:cNvSpPr>
          <p:nvPr>
            <p:ph type="body" sz="half" idx="2"/>
          </p:nvPr>
        </p:nvSpPr>
        <p:spPr/>
        <p:txBody>
          <a:bodyPr/>
          <a:lstStyle/>
          <a:p>
            <a:r>
              <a:rPr lang="en-US" dirty="0" smtClean="0"/>
              <a:t>Perspective</a:t>
            </a:r>
            <a:endParaRPr lang="en-US" dirty="0"/>
          </a:p>
        </p:txBody>
      </p:sp>
    </p:spTree>
    <p:extLst>
      <p:ext uri="{BB962C8B-B14F-4D97-AF65-F5344CB8AC3E}">
        <p14:creationId xmlns:p14="http://schemas.microsoft.com/office/powerpoint/2010/main" val="63358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different perspective</a:t>
            </a:r>
            <a:endParaRPr lang="en-US" dirty="0"/>
          </a:p>
        </p:txBody>
      </p:sp>
      <p:pic>
        <p:nvPicPr>
          <p:cNvPr id="5" name="Content Placeholder 4"/>
          <p:cNvPicPr>
            <a:picLocks noGrp="1" noChangeAspect="1"/>
          </p:cNvPicPr>
          <p:nvPr>
            <p:ph sz="half" idx="1"/>
          </p:nvPr>
        </p:nvPicPr>
        <p:blipFill>
          <a:blip r:embed="rId3"/>
          <a:stretch>
            <a:fillRect/>
          </a:stretch>
        </p:blipFill>
        <p:spPr>
          <a:xfrm>
            <a:off x="1293812" y="1676400"/>
            <a:ext cx="5029200" cy="3751410"/>
          </a:xfrm>
          <a:prstGeom prst="rect">
            <a:avLst/>
          </a:prstGeom>
        </p:spPr>
      </p:pic>
      <p:pic>
        <p:nvPicPr>
          <p:cNvPr id="6" name="Content Placeholder 5"/>
          <p:cNvPicPr>
            <a:picLocks noGrp="1" noChangeAspect="1"/>
          </p:cNvPicPr>
          <p:nvPr>
            <p:ph sz="half" idx="2"/>
          </p:nvPr>
        </p:nvPicPr>
        <p:blipFill>
          <a:blip r:embed="rId4"/>
          <a:stretch>
            <a:fillRect/>
          </a:stretch>
        </p:blipFill>
        <p:spPr>
          <a:xfrm>
            <a:off x="6704011" y="1686589"/>
            <a:ext cx="4876801" cy="3741221"/>
          </a:xfrm>
          <a:prstGeom prst="rect">
            <a:avLst/>
          </a:prstGeom>
        </p:spPr>
      </p:pic>
      <p:sp>
        <p:nvSpPr>
          <p:cNvPr id="7" name="TextBox 6"/>
          <p:cNvSpPr txBox="1"/>
          <p:nvPr/>
        </p:nvSpPr>
        <p:spPr>
          <a:xfrm>
            <a:off x="609441" y="381000"/>
            <a:ext cx="10971371" cy="1661993"/>
          </a:xfrm>
          <a:prstGeom prst="rect">
            <a:avLst/>
          </a:prstGeom>
          <a:noFill/>
        </p:spPr>
        <p:txBody>
          <a:bodyPr wrap="square" rtlCol="0">
            <a:spAutoFit/>
          </a:bodyPr>
          <a:lstStyle/>
          <a:p>
            <a:r>
              <a:rPr lang="en-US" sz="2800" dirty="0"/>
              <a:t>The state of one’s ideas, the facts known to one, etc., in having a meaningful interrelationship: </a:t>
            </a:r>
            <a:endParaRPr lang="en-US" sz="2800" dirty="0" smtClean="0"/>
          </a:p>
          <a:p>
            <a:r>
              <a:rPr lang="en-US" sz="2800" i="1" dirty="0" smtClean="0"/>
              <a:t>You </a:t>
            </a:r>
            <a:r>
              <a:rPr lang="en-US" sz="2800" i="1" dirty="0"/>
              <a:t>have to live here a few years to see local conditions in perspective.</a:t>
            </a:r>
          </a:p>
          <a:p>
            <a:endParaRPr lang="en-US" dirty="0"/>
          </a:p>
        </p:txBody>
      </p:sp>
    </p:spTree>
    <p:extLst>
      <p:ext uri="{BB962C8B-B14F-4D97-AF65-F5344CB8AC3E}">
        <p14:creationId xmlns:p14="http://schemas.microsoft.com/office/powerpoint/2010/main" val="4783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 in </a:t>
            </a:r>
            <a:r>
              <a:rPr lang="en-US" dirty="0"/>
              <a:t>i</a:t>
            </a:r>
            <a:r>
              <a:rPr lang="en-US" dirty="0" smtClean="0"/>
              <a:t>nternational research</a:t>
            </a:r>
            <a:endParaRPr lang="en-US" dirty="0"/>
          </a:p>
        </p:txBody>
      </p:sp>
      <p:sp>
        <p:nvSpPr>
          <p:cNvPr id="3" name="Content Placeholder 2"/>
          <p:cNvSpPr>
            <a:spLocks noGrp="1"/>
          </p:cNvSpPr>
          <p:nvPr>
            <p:ph idx="1"/>
          </p:nvPr>
        </p:nvSpPr>
        <p:spPr/>
        <p:txBody>
          <a:bodyPr/>
          <a:lstStyle/>
          <a:p>
            <a:r>
              <a:rPr lang="en-US" dirty="0" smtClean="0"/>
              <a:t>Strengths  and needs</a:t>
            </a:r>
          </a:p>
          <a:p>
            <a:r>
              <a:rPr lang="en-US" dirty="0" smtClean="0"/>
              <a:t>Health disparities</a:t>
            </a:r>
          </a:p>
          <a:p>
            <a:pPr lvl="1"/>
            <a:r>
              <a:rPr lang="en-US" dirty="0" smtClean="0"/>
              <a:t>Burden of disease</a:t>
            </a:r>
          </a:p>
          <a:p>
            <a:pPr lvl="1"/>
            <a:r>
              <a:rPr lang="en-US" dirty="0" smtClean="0"/>
              <a:t>Health outcomes</a:t>
            </a:r>
          </a:p>
          <a:p>
            <a:r>
              <a:rPr lang="en-US" dirty="0" smtClean="0"/>
              <a:t>Ethics</a:t>
            </a:r>
          </a:p>
          <a:p>
            <a:pPr lvl="1"/>
            <a:r>
              <a:rPr lang="en-US" dirty="0" smtClean="0"/>
              <a:t>Inequities in health research </a:t>
            </a:r>
          </a:p>
          <a:p>
            <a:r>
              <a:rPr lang="en-US" dirty="0" smtClean="0"/>
              <a:t>LLUH: To make man whole</a:t>
            </a:r>
          </a:p>
          <a:p>
            <a:pPr lvl="1"/>
            <a:r>
              <a:rPr lang="en-US" dirty="0" smtClean="0"/>
              <a:t>“…for in the image of God has God made mankind.” Gen. 9:6 (NIV)</a:t>
            </a:r>
          </a:p>
          <a:p>
            <a:pPr lvl="1"/>
            <a:endParaRPr lang="en-US" dirty="0" smtClean="0"/>
          </a:p>
          <a:p>
            <a:pPr lvl="1"/>
            <a:endParaRPr lang="en-US" dirty="0" smtClean="0"/>
          </a:p>
          <a:p>
            <a:pPr marL="330200" lvl="1" indent="0">
              <a:buNone/>
            </a:pPr>
            <a:endParaRPr lang="en-US" dirty="0"/>
          </a:p>
          <a:p>
            <a:pPr marL="330200" lvl="1" indent="0">
              <a:buNone/>
            </a:pPr>
            <a:endParaRPr lang="en-US" dirty="0"/>
          </a:p>
          <a:p>
            <a:pPr marL="330200" lvl="1" indent="0">
              <a:buNone/>
            </a:pPr>
            <a:endParaRPr lang="en-US" dirty="0"/>
          </a:p>
        </p:txBody>
      </p:sp>
      <p:pic>
        <p:nvPicPr>
          <p:cNvPr id="4" name="Picture 3"/>
          <p:cNvPicPr>
            <a:picLocks noChangeAspect="1"/>
          </p:cNvPicPr>
          <p:nvPr/>
        </p:nvPicPr>
        <p:blipFill>
          <a:blip r:embed="rId3"/>
          <a:stretch>
            <a:fillRect/>
          </a:stretch>
        </p:blipFill>
        <p:spPr>
          <a:xfrm>
            <a:off x="8151812" y="1143000"/>
            <a:ext cx="1877731" cy="2670279"/>
          </a:xfrm>
          <a:prstGeom prst="rect">
            <a:avLst/>
          </a:prstGeom>
        </p:spPr>
      </p:pic>
    </p:spTree>
    <p:extLst>
      <p:ext uri="{BB962C8B-B14F-4D97-AF65-F5344CB8AC3E}">
        <p14:creationId xmlns:p14="http://schemas.microsoft.com/office/powerpoint/2010/main" val="190029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changing world</a:t>
            </a:r>
            <a:endParaRPr lang="en-US"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56515" y="1209675"/>
            <a:ext cx="5419396" cy="3143250"/>
          </a:xfrm>
        </p:spPr>
      </p:pic>
      <p:pic>
        <p:nvPicPr>
          <p:cNvPr id="10" name="Content Placeholder 9"/>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293813" y="1209675"/>
            <a:ext cx="5029200" cy="3143250"/>
          </a:xfrm>
        </p:spPr>
      </p:pic>
    </p:spTree>
    <p:extLst>
      <p:ext uri="{BB962C8B-B14F-4D97-AF65-F5344CB8AC3E}">
        <p14:creationId xmlns:p14="http://schemas.microsoft.com/office/powerpoint/2010/main" val="304703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"Out of every 100 persons added to the population in the coming decade, 97 will live in developing countries." </a:t>
            </a:r>
            <a:r>
              <a:rPr lang="en-US" dirty="0" err="1"/>
              <a:t>Hania</a:t>
            </a:r>
            <a:r>
              <a:rPr lang="en-US" dirty="0"/>
              <a:t> </a:t>
            </a:r>
            <a:r>
              <a:rPr lang="en-US" dirty="0" err="1"/>
              <a:t>Zlotnik</a:t>
            </a:r>
            <a:r>
              <a:rPr lang="en-US" dirty="0"/>
              <a:t>, 2005</a:t>
            </a:r>
          </a:p>
        </p:txBody>
      </p:sp>
      <p:sp>
        <p:nvSpPr>
          <p:cNvPr id="3" name="Text Placeholder 2"/>
          <p:cNvSpPr>
            <a:spLocks noGrp="1"/>
          </p:cNvSpPr>
          <p:nvPr>
            <p:ph type="body" idx="1"/>
          </p:nvPr>
        </p:nvSpPr>
        <p:spPr/>
        <p:txBody>
          <a:bodyPr/>
          <a:lstStyle/>
          <a:p>
            <a:r>
              <a:rPr lang="en-US" dirty="0" smtClean="0"/>
              <a:t>Land area</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70013" y="2076450"/>
            <a:ext cx="4876800" cy="2400300"/>
          </a:xfrm>
        </p:spPr>
      </p:pic>
      <p:sp>
        <p:nvSpPr>
          <p:cNvPr id="5" name="Text Placeholder 4"/>
          <p:cNvSpPr>
            <a:spLocks noGrp="1"/>
          </p:cNvSpPr>
          <p:nvPr>
            <p:ph type="body" sz="quarter" idx="3"/>
          </p:nvPr>
        </p:nvSpPr>
        <p:spPr/>
        <p:txBody>
          <a:bodyPr/>
          <a:lstStyle/>
          <a:p>
            <a:r>
              <a:rPr lang="en-US" dirty="0" smtClean="0"/>
              <a:t>Total population</a:t>
            </a:r>
            <a:endParaRPr lang="en-US" dirty="0"/>
          </a:p>
        </p:txBody>
      </p:sp>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626225" y="2076450"/>
            <a:ext cx="4876800" cy="2400300"/>
          </a:xfrm>
        </p:spPr>
      </p:pic>
    </p:spTree>
    <p:extLst>
      <p:ext uri="{BB962C8B-B14F-4D97-AF65-F5344CB8AC3E}">
        <p14:creationId xmlns:p14="http://schemas.microsoft.com/office/powerpoint/2010/main" val="25232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care spending</a:t>
            </a:r>
            <a:endParaRPr lang="en-US" dirty="0"/>
          </a:p>
        </p:txBody>
      </p:sp>
      <p:sp>
        <p:nvSpPr>
          <p:cNvPr id="3" name="Text Placeholder 2"/>
          <p:cNvSpPr>
            <a:spLocks noGrp="1"/>
          </p:cNvSpPr>
          <p:nvPr>
            <p:ph type="body" idx="1"/>
          </p:nvPr>
        </p:nvSpPr>
        <p:spPr/>
        <p:txBody>
          <a:bodyPr/>
          <a:lstStyle/>
          <a:p>
            <a:r>
              <a:rPr lang="en-US" dirty="0" smtClean="0"/>
              <a:t>Public</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93813" y="2017421"/>
            <a:ext cx="5029200" cy="2518358"/>
          </a:xfrm>
        </p:spPr>
      </p:pic>
      <p:sp>
        <p:nvSpPr>
          <p:cNvPr id="5" name="Text Placeholder 4"/>
          <p:cNvSpPr>
            <a:spLocks noGrp="1"/>
          </p:cNvSpPr>
          <p:nvPr>
            <p:ph type="body" sz="quarter" idx="3"/>
          </p:nvPr>
        </p:nvSpPr>
        <p:spPr/>
        <p:txBody>
          <a:bodyPr/>
          <a:lstStyle/>
          <a:p>
            <a:r>
              <a:rPr lang="en-US" dirty="0" smtClean="0"/>
              <a:t>Private</a:t>
            </a:r>
            <a:endParaRPr lang="en-US" dirty="0"/>
          </a:p>
        </p:txBody>
      </p:sp>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550025" y="2017421"/>
            <a:ext cx="5029200" cy="2518358"/>
          </a:xfrm>
        </p:spPr>
      </p:pic>
    </p:spTree>
    <p:extLst>
      <p:ext uri="{BB962C8B-B14F-4D97-AF65-F5344CB8AC3E}">
        <p14:creationId xmlns:p14="http://schemas.microsoft.com/office/powerpoint/2010/main" val="352162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world map of neonatal death</a:t>
            </a:r>
            <a:r>
              <a:rPr lang="en-US" sz="800" dirty="0" smtClean="0"/>
              <a:t>[1]</a:t>
            </a:r>
            <a:endParaRPr lang="en-US" sz="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9012" y="266700"/>
            <a:ext cx="10134600" cy="5067301"/>
          </a:xfrm>
        </p:spPr>
      </p:pic>
    </p:spTree>
    <p:extLst>
      <p:ext uri="{BB962C8B-B14F-4D97-AF65-F5344CB8AC3E}">
        <p14:creationId xmlns:p14="http://schemas.microsoft.com/office/powerpoint/2010/main" val="369550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D7DC9D6-C974-4760-AF25-FD6F69EC14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marketing glass cube presentation (widescreen)</Template>
  <TotalTime>0</TotalTime>
  <Words>2084</Words>
  <Application>Microsoft Office PowerPoint</Application>
  <PresentationFormat>Custom</PresentationFormat>
  <Paragraphs>141</Paragraphs>
  <Slides>15</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Corbel</vt:lpstr>
      <vt:lpstr>Marketing 16x9</vt:lpstr>
      <vt:lpstr>International Research Considerations </vt:lpstr>
      <vt:lpstr>Why is international research important to LLUH?</vt:lpstr>
      <vt:lpstr>Young-Old woman optical illusion</vt:lpstr>
      <vt:lpstr>A different perspective</vt:lpstr>
      <vt:lpstr>Perspective in international research</vt:lpstr>
      <vt:lpstr>Our changing world</vt:lpstr>
      <vt:lpstr>"Out of every 100 persons added to the population in the coming decade, 97 will live in developing countries." Hania Zlotnik, 2005</vt:lpstr>
      <vt:lpstr>……health care spending</vt:lpstr>
      <vt:lpstr>The world map of neonatal death[1]</vt:lpstr>
      <vt:lpstr>….. Malaria cases</vt:lpstr>
      <vt:lpstr>Healing</vt:lpstr>
      <vt:lpstr>Outcomes</vt:lpstr>
      <vt:lpstr>A few tips for doing international research</vt:lpstr>
      <vt:lpstr>References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2016-09-21T20:53:30Z</dcterms:created>
  <dcterms:modified xsi:type="dcterms:W3CDTF">2016-10-13T22:01:22Z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TC028010849991</vt:lpwstr>
  </property>
</Properties>
</file>