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264" r:id="rId3"/>
    <p:sldId id="265" r:id="rId4"/>
    <p:sldId id="266" r:id="rId5"/>
    <p:sldId id="267" r:id="rId6"/>
    <p:sldId id="269" r:id="rId7"/>
    <p:sldId id="270" r:id="rId8"/>
    <p:sldId id="315" r:id="rId9"/>
    <p:sldId id="268" r:id="rId10"/>
    <p:sldId id="324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7E07"/>
    <a:srgbClr val="FF3300"/>
    <a:srgbClr val="FFFF00"/>
    <a:srgbClr val="F6B4C2"/>
    <a:srgbClr val="FFFFBD"/>
    <a:srgbClr val="FADAE1"/>
    <a:srgbClr val="F8C3B2"/>
    <a:srgbClr val="FF9999"/>
    <a:srgbClr val="E9496B"/>
    <a:srgbClr val="FF3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E2C-0FF4-4E05-A4B9-352A2995BB6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55AE-74F2-4D31-8159-A4CF8251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6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E2C-0FF4-4E05-A4B9-352A2995BB6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55AE-74F2-4D31-8159-A4CF8251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6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E2C-0FF4-4E05-A4B9-352A2995BB6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55AE-74F2-4D31-8159-A4CF8251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E2C-0FF4-4E05-A4B9-352A2995BB6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55AE-74F2-4D31-8159-A4CF8251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5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E2C-0FF4-4E05-A4B9-352A2995BB6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55AE-74F2-4D31-8159-A4CF8251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1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E2C-0FF4-4E05-A4B9-352A2995BB6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55AE-74F2-4D31-8159-A4CF8251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E2C-0FF4-4E05-A4B9-352A2995BB6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55AE-74F2-4D31-8159-A4CF8251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4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E2C-0FF4-4E05-A4B9-352A2995BB6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55AE-74F2-4D31-8159-A4CF8251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1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E2C-0FF4-4E05-A4B9-352A2995BB6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55AE-74F2-4D31-8159-A4CF8251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2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E2C-0FF4-4E05-A4B9-352A2995BB6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55AE-74F2-4D31-8159-A4CF8251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E2C-0FF4-4E05-A4B9-352A2995BB6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55AE-74F2-4D31-8159-A4CF8251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9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EDE2C-0FF4-4E05-A4B9-352A2995BB6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855AE-74F2-4D31-8159-A4CF8251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8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93773" y="3366202"/>
            <a:ext cx="4240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to make a better world</a:t>
            </a:r>
            <a:endParaRPr lang="en-US" sz="2400" b="1" dirty="0">
              <a:solidFill>
                <a:srgbClr val="00B0F0"/>
              </a:solidFill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78940" y="5296929"/>
            <a:ext cx="458748" cy="514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4821708" y="5301478"/>
            <a:ext cx="458749" cy="514441"/>
          </a:xfrm>
          <a:prstGeom prst="rect">
            <a:avLst/>
          </a:prstGeom>
          <a:solidFill>
            <a:srgbClr val="FFFF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10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64477" y="5301478"/>
            <a:ext cx="458749" cy="51444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7507246" y="5296930"/>
            <a:ext cx="458749" cy="514441"/>
          </a:xfrm>
          <a:prstGeom prst="rect">
            <a:avLst/>
          </a:prstGeom>
          <a:solidFill>
            <a:srgbClr val="FADA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B0F0"/>
                </a:solidFill>
              </a:rPr>
              <a:t>1</a:t>
            </a:r>
            <a:endParaRPr lang="en-US" sz="2000" dirty="0">
              <a:solidFill>
                <a:srgbClr val="00B0F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450160" y="1136821"/>
            <a:ext cx="2583234" cy="1569660"/>
            <a:chOff x="4489622" y="2611395"/>
            <a:chExt cx="2583234" cy="1569660"/>
          </a:xfrm>
        </p:grpSpPr>
        <p:grpSp>
          <p:nvGrpSpPr>
            <p:cNvPr id="13" name="Group 12"/>
            <p:cNvGrpSpPr/>
            <p:nvPr/>
          </p:nvGrpSpPr>
          <p:grpSpPr>
            <a:xfrm>
              <a:off x="4557522" y="2796180"/>
              <a:ext cx="2436332" cy="1309811"/>
              <a:chOff x="4325104" y="736632"/>
              <a:chExt cx="2436332" cy="1309811"/>
            </a:xfrm>
          </p:grpSpPr>
          <p:sp>
            <p:nvSpPr>
              <p:cNvPr id="18" name="Hexagon 17"/>
              <p:cNvSpPr/>
              <p:nvPr/>
            </p:nvSpPr>
            <p:spPr>
              <a:xfrm>
                <a:off x="4325104" y="100230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Hexagon 18"/>
              <p:cNvSpPr/>
              <p:nvPr/>
            </p:nvSpPr>
            <p:spPr>
              <a:xfrm>
                <a:off x="4794658" y="127003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balanced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Hexagon 19"/>
              <p:cNvSpPr/>
              <p:nvPr/>
            </p:nvSpPr>
            <p:spPr>
              <a:xfrm>
                <a:off x="5264212" y="1010539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rise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Hexagon 20"/>
              <p:cNvSpPr/>
              <p:nvPr/>
            </p:nvSpPr>
            <p:spPr>
              <a:xfrm>
                <a:off x="4798772" y="736632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morn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Hexagon 21"/>
              <p:cNvSpPr/>
              <p:nvPr/>
            </p:nvSpPr>
            <p:spPr>
              <a:xfrm>
                <a:off x="5737890" y="1284444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of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Hexagon 22"/>
              <p:cNvSpPr/>
              <p:nvPr/>
            </p:nvSpPr>
            <p:spPr>
              <a:xfrm>
                <a:off x="5733766" y="742808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Hexagon 23"/>
              <p:cNvSpPr/>
              <p:nvPr/>
            </p:nvSpPr>
            <p:spPr>
              <a:xfrm>
                <a:off x="6201263" y="101774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se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Hexagon 24"/>
              <p:cNvSpPr/>
              <p:nvPr/>
            </p:nvSpPr>
            <p:spPr>
              <a:xfrm>
                <a:off x="5264212" y="154393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chilly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489622" y="2611395"/>
              <a:ext cx="923651" cy="156966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96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n</a:t>
              </a:r>
              <a:endParaRPr lang="en-US" sz="96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18600" y="2743200"/>
              <a:ext cx="607859" cy="707886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oudy Stout" panose="0202090407030B020401" pitchFamily="18" charset="0"/>
                  <a:ea typeface="Adobe Fangsong Std R" panose="02020400000000000000" pitchFamily="18" charset="-128"/>
                </a:rPr>
                <a:t>3</a:t>
              </a:r>
              <a:endParaRPr lang="en-US" sz="4000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ea typeface="Adobe Fangsong Std R" panose="02020400000000000000" pitchFamily="18" charset="-12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43270" y="3002635"/>
              <a:ext cx="1529586" cy="92333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rPr>
                <a:t>EIGHT</a:t>
              </a:r>
              <a:endParaRPr lang="en-US" sz="54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75994" y="3741299"/>
              <a:ext cx="23547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LLUH start-up incubator</a:t>
              </a:r>
              <a:endParaRPr lang="en-US" sz="1600" b="1" dirty="0"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58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821" y="2471354"/>
            <a:ext cx="9668649" cy="881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 companies</a:t>
            </a:r>
            <a:endParaRPr lang="en-US" sz="3200" dirty="0"/>
          </a:p>
        </p:txBody>
      </p:sp>
      <p:sp>
        <p:nvSpPr>
          <p:cNvPr id="16" name="Rounded Rectangle 15"/>
          <p:cNvSpPr/>
          <p:nvPr/>
        </p:nvSpPr>
        <p:spPr>
          <a:xfrm>
            <a:off x="3480318" y="3607150"/>
            <a:ext cx="7377152" cy="827937"/>
          </a:xfrm>
          <a:prstGeom prst="round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bg1"/>
                </a:solidFill>
              </a:rPr>
              <a:t>Creating a novel tool to assist </a:t>
            </a:r>
            <a:r>
              <a:rPr lang="en-US" sz="2000" dirty="0">
                <a:solidFill>
                  <a:schemeClr val="bg1"/>
                </a:solidFill>
              </a:rPr>
              <a:t>healthcare practitioners </a:t>
            </a:r>
            <a:r>
              <a:rPr lang="en-US" sz="2000" dirty="0" smtClean="0">
                <a:solidFill>
                  <a:schemeClr val="bg1"/>
                </a:solidFill>
              </a:rPr>
              <a:t>provide whole </a:t>
            </a:r>
            <a:r>
              <a:rPr lang="en-US" sz="2000" dirty="0">
                <a:solidFill>
                  <a:schemeClr val="bg1"/>
                </a:solidFill>
              </a:rPr>
              <a:t>person </a:t>
            </a:r>
            <a:r>
              <a:rPr lang="en-US" sz="2000" dirty="0" smtClean="0">
                <a:solidFill>
                  <a:schemeClr val="bg1"/>
                </a:solidFill>
              </a:rPr>
              <a:t>care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6387" y="5365998"/>
            <a:ext cx="7451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Stage:  Determining market need and product-market fit; validating the model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731527" y="733167"/>
            <a:ext cx="2583234" cy="1569660"/>
            <a:chOff x="4489622" y="2611395"/>
            <a:chExt cx="2583234" cy="1569660"/>
          </a:xfrm>
        </p:grpSpPr>
        <p:grpSp>
          <p:nvGrpSpPr>
            <p:cNvPr id="13" name="Group 12"/>
            <p:cNvGrpSpPr/>
            <p:nvPr/>
          </p:nvGrpSpPr>
          <p:grpSpPr>
            <a:xfrm>
              <a:off x="4557522" y="2796180"/>
              <a:ext cx="2436332" cy="1309811"/>
              <a:chOff x="4325104" y="736632"/>
              <a:chExt cx="2436332" cy="1309811"/>
            </a:xfrm>
          </p:grpSpPr>
          <p:sp>
            <p:nvSpPr>
              <p:cNvPr id="20" name="Hexagon 19"/>
              <p:cNvSpPr/>
              <p:nvPr/>
            </p:nvSpPr>
            <p:spPr>
              <a:xfrm>
                <a:off x="4325104" y="100230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Hexagon 20"/>
              <p:cNvSpPr/>
              <p:nvPr/>
            </p:nvSpPr>
            <p:spPr>
              <a:xfrm>
                <a:off x="4794658" y="127003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balanced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Hexagon 21"/>
              <p:cNvSpPr/>
              <p:nvPr/>
            </p:nvSpPr>
            <p:spPr>
              <a:xfrm>
                <a:off x="5264212" y="1010539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rise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Hexagon 22"/>
              <p:cNvSpPr/>
              <p:nvPr/>
            </p:nvSpPr>
            <p:spPr>
              <a:xfrm>
                <a:off x="4798772" y="736632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morn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Hexagon 23"/>
              <p:cNvSpPr/>
              <p:nvPr/>
            </p:nvSpPr>
            <p:spPr>
              <a:xfrm>
                <a:off x="5737890" y="1284444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of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Hexagon 24"/>
              <p:cNvSpPr/>
              <p:nvPr/>
            </p:nvSpPr>
            <p:spPr>
              <a:xfrm>
                <a:off x="5733766" y="742808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6201263" y="101774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se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Hexagon 26"/>
              <p:cNvSpPr/>
              <p:nvPr/>
            </p:nvSpPr>
            <p:spPr>
              <a:xfrm>
                <a:off x="5264212" y="154393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chilly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489622" y="2611395"/>
              <a:ext cx="923651" cy="156966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96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n</a:t>
              </a:r>
              <a:endParaRPr lang="en-US" sz="96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18600" y="2743200"/>
              <a:ext cx="607859" cy="707886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oudy Stout" panose="0202090407030B020401" pitchFamily="18" charset="0"/>
                  <a:ea typeface="Adobe Fangsong Std R" panose="02020400000000000000" pitchFamily="18" charset="-128"/>
                </a:rPr>
                <a:t>3</a:t>
              </a:r>
              <a:endParaRPr lang="en-US" sz="4000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ea typeface="Adobe Fangsong Std R" panose="02020400000000000000" pitchFamily="18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43270" y="3002635"/>
              <a:ext cx="1529586" cy="92333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rPr>
                <a:t>EIGHT</a:t>
              </a:r>
              <a:endParaRPr lang="en-US" sz="54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5994" y="3741299"/>
              <a:ext cx="23547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LLUH start-up incubator</a:t>
              </a:r>
              <a:endParaRPr lang="en-US" sz="1600" b="1" dirty="0"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1188821" y="3607150"/>
            <a:ext cx="2136711" cy="853327"/>
          </a:xfrm>
          <a:prstGeom prst="rect">
            <a:avLst/>
          </a:prstGeom>
          <a:solidFill>
            <a:srgbClr val="7030A0"/>
          </a:solidFill>
          <a:effectLst>
            <a:outerShdw blurRad="2794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Bauhaus 93" panose="04030905020B02020C02" pitchFamily="82" charset="0"/>
              </a:rPr>
              <a:t>clear</a:t>
            </a:r>
            <a:endParaRPr lang="en-US" sz="6600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0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821" y="2079453"/>
            <a:ext cx="9668649" cy="881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 companies</a:t>
            </a:r>
            <a:endParaRPr lang="en-US" sz="3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7623" y="3212567"/>
            <a:ext cx="2284373" cy="8523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2521" y="3215249"/>
            <a:ext cx="3152515" cy="8941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364152" y="3230631"/>
            <a:ext cx="2251177" cy="896812"/>
          </a:xfrm>
          <a:prstGeom prst="rect">
            <a:avLst/>
          </a:prstGeom>
          <a:solidFill>
            <a:srgbClr val="FFFFB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Colonna MT" panose="04020805060202030203" pitchFamily="82" charset="0"/>
                <a:cs typeface="American Typewriter"/>
              </a:rPr>
              <a:t>tack</a:t>
            </a:r>
            <a:endParaRPr lang="en-US" sz="7200" dirty="0">
              <a:solidFill>
                <a:srgbClr val="FF0000"/>
              </a:solidFill>
              <a:latin typeface="Colonna MT" panose="04020805060202030203" pitchFamily="82" charset="0"/>
              <a:cs typeface="American Typewriter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06756" y="5391741"/>
            <a:ext cx="2251177" cy="896812"/>
          </a:xfrm>
          <a:prstGeom prst="rect">
            <a:avLst/>
          </a:prstGeom>
          <a:solidFill>
            <a:srgbClr val="F6B4C2"/>
          </a:solidFill>
          <a:ln>
            <a:solidFill>
              <a:srgbClr val="F6B4C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Bauhaus 93" panose="04030905020B02020C02" pitchFamily="82" charset="0"/>
                <a:cs typeface="Adobe Hebrew" panose="02040503050201020203" pitchFamily="18" charset="-79"/>
              </a:rPr>
              <a:t>Vis</a:t>
            </a:r>
            <a:endParaRPr lang="en-US" sz="6000" dirty="0">
              <a:latin typeface="Bauhaus 93" panose="04030905020B02020C02" pitchFamily="82" charset="0"/>
              <a:cs typeface="Adobe Hebrew" panose="02040503050201020203" pitchFamily="18" charset="-79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1074" y="4363726"/>
            <a:ext cx="3021282" cy="774509"/>
          </a:xfrm>
          <a:prstGeom prst="rect">
            <a:avLst/>
          </a:prstGeom>
          <a:effectLst>
            <a:outerShdw blurRad="190500" dist="165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/>
          <p:cNvGrpSpPr/>
          <p:nvPr/>
        </p:nvGrpSpPr>
        <p:grpSpPr>
          <a:xfrm>
            <a:off x="4731527" y="341266"/>
            <a:ext cx="2583234" cy="1569660"/>
            <a:chOff x="4489622" y="2611395"/>
            <a:chExt cx="2583234" cy="1569660"/>
          </a:xfrm>
        </p:grpSpPr>
        <p:grpSp>
          <p:nvGrpSpPr>
            <p:cNvPr id="20" name="Group 19"/>
            <p:cNvGrpSpPr/>
            <p:nvPr/>
          </p:nvGrpSpPr>
          <p:grpSpPr>
            <a:xfrm>
              <a:off x="4557522" y="2796180"/>
              <a:ext cx="2436332" cy="1309811"/>
              <a:chOff x="4325104" y="736632"/>
              <a:chExt cx="2436332" cy="1309811"/>
            </a:xfrm>
          </p:grpSpPr>
          <p:sp>
            <p:nvSpPr>
              <p:cNvPr id="25" name="Hexagon 24"/>
              <p:cNvSpPr/>
              <p:nvPr/>
            </p:nvSpPr>
            <p:spPr>
              <a:xfrm>
                <a:off x="4325104" y="100230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4794658" y="127003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balanced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Hexagon 26"/>
              <p:cNvSpPr/>
              <p:nvPr/>
            </p:nvSpPr>
            <p:spPr>
              <a:xfrm>
                <a:off x="5264212" y="1010539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rise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Hexagon 27"/>
              <p:cNvSpPr/>
              <p:nvPr/>
            </p:nvSpPr>
            <p:spPr>
              <a:xfrm>
                <a:off x="4798772" y="736632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morn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Hexagon 28"/>
              <p:cNvSpPr/>
              <p:nvPr/>
            </p:nvSpPr>
            <p:spPr>
              <a:xfrm>
                <a:off x="5737890" y="1284444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of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xagon 29"/>
              <p:cNvSpPr/>
              <p:nvPr/>
            </p:nvSpPr>
            <p:spPr>
              <a:xfrm>
                <a:off x="5733766" y="742808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Hexagon 30"/>
              <p:cNvSpPr/>
              <p:nvPr/>
            </p:nvSpPr>
            <p:spPr>
              <a:xfrm>
                <a:off x="6201263" y="101774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se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Hexagon 31"/>
              <p:cNvSpPr/>
              <p:nvPr/>
            </p:nvSpPr>
            <p:spPr>
              <a:xfrm>
                <a:off x="5264212" y="154393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chilly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489622" y="2611395"/>
              <a:ext cx="923651" cy="156966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96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n</a:t>
              </a:r>
              <a:endParaRPr lang="en-US" sz="96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18600" y="2743200"/>
              <a:ext cx="607859" cy="707886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oudy Stout" panose="0202090407030B020401" pitchFamily="18" charset="0"/>
                  <a:ea typeface="Adobe Fangsong Std R" panose="02020400000000000000" pitchFamily="18" charset="-128"/>
                </a:rPr>
                <a:t>3</a:t>
              </a:r>
              <a:endParaRPr lang="en-US" sz="4000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ea typeface="Adobe Fangsong Std R" panose="02020400000000000000" pitchFamily="18" charset="-128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543270" y="3002635"/>
              <a:ext cx="1529586" cy="92333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rPr>
                <a:t>EIGHT</a:t>
              </a:r>
              <a:endParaRPr lang="en-US" sz="54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75994" y="3741299"/>
              <a:ext cx="23547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LLUH start-up incubator</a:t>
              </a:r>
              <a:endParaRPr lang="en-US" sz="1600" b="1" dirty="0"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938472" y="4327775"/>
            <a:ext cx="1104807" cy="1253470"/>
          </a:xfrm>
          <a:prstGeom prst="rect">
            <a:avLst/>
          </a:prstGeom>
          <a:solidFill>
            <a:srgbClr val="D77E07"/>
          </a:solidFill>
          <a:effectLst>
            <a:outerShdw blurRad="177800" dist="38100" sx="106000" sy="106000" algn="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chemeClr val="tx1"/>
                </a:solidFill>
                <a:latin typeface="Old English Text MT" panose="03040902040508030806" pitchFamily="66" charset="0"/>
              </a:rPr>
              <a:t>Elf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ZONE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17623" y="4274499"/>
            <a:ext cx="2556588" cy="952961"/>
            <a:chOff x="7809722" y="733167"/>
            <a:chExt cx="2556588" cy="952961"/>
          </a:xfrm>
          <a:effectLst>
            <a:outerShdw blurRad="2794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8" name="Rectangle 7"/>
            <p:cNvSpPr/>
            <p:nvPr/>
          </p:nvSpPr>
          <p:spPr>
            <a:xfrm>
              <a:off x="7809722" y="733167"/>
              <a:ext cx="2556588" cy="95296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871874" y="985705"/>
              <a:ext cx="1419506" cy="44164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187645" y="911546"/>
              <a:ext cx="1144087" cy="674526"/>
            </a:xfrm>
            <a:prstGeom prst="rect">
              <a:avLst/>
            </a:prstGeom>
          </p:spPr>
        </p:pic>
      </p:grpSp>
      <p:sp>
        <p:nvSpPr>
          <p:cNvPr id="10" name="Rectangle 9"/>
          <p:cNvSpPr/>
          <p:nvPr/>
        </p:nvSpPr>
        <p:spPr>
          <a:xfrm>
            <a:off x="7665285" y="5435226"/>
            <a:ext cx="2136711" cy="853327"/>
          </a:xfrm>
          <a:prstGeom prst="rect">
            <a:avLst/>
          </a:prstGeom>
          <a:solidFill>
            <a:srgbClr val="7030A0"/>
          </a:solidFill>
          <a:effectLst>
            <a:outerShdw blurRad="2794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Bauhaus 93" panose="04030905020B02020C02" pitchFamily="82" charset="0"/>
              </a:rPr>
              <a:t>clear</a:t>
            </a:r>
            <a:endParaRPr lang="en-US" sz="6600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65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821" y="2471354"/>
            <a:ext cx="9668649" cy="881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 companies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3748216" y="3607150"/>
            <a:ext cx="7109254" cy="894130"/>
          </a:xfrm>
          <a:prstGeom prst="roundRect">
            <a:avLst/>
          </a:prstGeom>
          <a:solidFill>
            <a:srgbClr val="FFFFB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FF0000"/>
                </a:solidFill>
              </a:rPr>
              <a:t>Creating the next generation of dental devices that </a:t>
            </a:r>
            <a:r>
              <a:rPr lang="en-US" sz="2000" dirty="0">
                <a:solidFill>
                  <a:srgbClr val="FF0000"/>
                </a:solidFill>
              </a:rPr>
              <a:t>will provide for better crowns and dental implants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4625" y="5336104"/>
            <a:ext cx="5481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Stage:  Determining market need and product-market fit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731527" y="733167"/>
            <a:ext cx="2583234" cy="1569660"/>
            <a:chOff x="4489622" y="2611395"/>
            <a:chExt cx="2583234" cy="1569660"/>
          </a:xfrm>
        </p:grpSpPr>
        <p:grpSp>
          <p:nvGrpSpPr>
            <p:cNvPr id="11" name="Group 10"/>
            <p:cNvGrpSpPr/>
            <p:nvPr/>
          </p:nvGrpSpPr>
          <p:grpSpPr>
            <a:xfrm>
              <a:off x="4557522" y="2796180"/>
              <a:ext cx="2436332" cy="1309811"/>
              <a:chOff x="4325104" y="736632"/>
              <a:chExt cx="2436332" cy="1309811"/>
            </a:xfrm>
          </p:grpSpPr>
          <p:sp>
            <p:nvSpPr>
              <p:cNvPr id="17" name="Hexagon 16"/>
              <p:cNvSpPr/>
              <p:nvPr/>
            </p:nvSpPr>
            <p:spPr>
              <a:xfrm>
                <a:off x="4325104" y="100230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Hexagon 17"/>
              <p:cNvSpPr/>
              <p:nvPr/>
            </p:nvSpPr>
            <p:spPr>
              <a:xfrm>
                <a:off x="4794658" y="127003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balanced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Hexagon 18"/>
              <p:cNvSpPr/>
              <p:nvPr/>
            </p:nvSpPr>
            <p:spPr>
              <a:xfrm>
                <a:off x="5264212" y="1010539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rise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Hexagon 19"/>
              <p:cNvSpPr/>
              <p:nvPr/>
            </p:nvSpPr>
            <p:spPr>
              <a:xfrm>
                <a:off x="4798772" y="736632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morn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Hexagon 20"/>
              <p:cNvSpPr/>
              <p:nvPr/>
            </p:nvSpPr>
            <p:spPr>
              <a:xfrm>
                <a:off x="5737890" y="1284444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of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Hexagon 21"/>
              <p:cNvSpPr/>
              <p:nvPr/>
            </p:nvSpPr>
            <p:spPr>
              <a:xfrm>
                <a:off x="5733766" y="742808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Hexagon 22"/>
              <p:cNvSpPr/>
              <p:nvPr/>
            </p:nvSpPr>
            <p:spPr>
              <a:xfrm>
                <a:off x="6201263" y="101774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se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Hexagon 23"/>
              <p:cNvSpPr/>
              <p:nvPr/>
            </p:nvSpPr>
            <p:spPr>
              <a:xfrm>
                <a:off x="5264212" y="154393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chilly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4489622" y="2611395"/>
              <a:ext cx="923651" cy="156966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96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n</a:t>
              </a:r>
              <a:endParaRPr lang="en-US" sz="96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18600" y="2743200"/>
              <a:ext cx="607859" cy="707886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oudy Stout" panose="0202090407030B020401" pitchFamily="18" charset="0"/>
                  <a:ea typeface="Adobe Fangsong Std R" panose="02020400000000000000" pitchFamily="18" charset="-128"/>
                </a:rPr>
                <a:t>3</a:t>
              </a:r>
              <a:endParaRPr lang="en-US" sz="4000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ea typeface="Adobe Fangsong Std R" panose="02020400000000000000" pitchFamily="18" charset="-12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43270" y="3002635"/>
              <a:ext cx="1529586" cy="92333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rPr>
                <a:t>EIGHT</a:t>
              </a:r>
              <a:endParaRPr lang="en-US" sz="54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75994" y="3741299"/>
              <a:ext cx="23547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LLUH start-up incubator</a:t>
              </a:r>
              <a:endParaRPr lang="en-US" sz="1600" b="1" dirty="0"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188821" y="3607150"/>
            <a:ext cx="2251177" cy="896812"/>
          </a:xfrm>
          <a:prstGeom prst="rect">
            <a:avLst/>
          </a:prstGeom>
          <a:solidFill>
            <a:srgbClr val="FFFFB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Colonna MT" panose="04020805060202030203" pitchFamily="82" charset="0"/>
                <a:cs typeface="American Typewriter"/>
              </a:rPr>
              <a:t>tack</a:t>
            </a:r>
            <a:endParaRPr lang="en-US" sz="7200" dirty="0">
              <a:solidFill>
                <a:srgbClr val="FF0000"/>
              </a:solidFill>
              <a:latin typeface="Colonna MT" panose="04020805060202030203" pitchFamily="82" charset="0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807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821" y="2471354"/>
            <a:ext cx="9668649" cy="881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 companies</a:t>
            </a:r>
            <a:endParaRPr lang="en-US" sz="32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821" y="3566765"/>
            <a:ext cx="3152515" cy="8941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Rounded Rectangle 15"/>
          <p:cNvSpPr/>
          <p:nvPr/>
        </p:nvSpPr>
        <p:spPr>
          <a:xfrm>
            <a:off x="4613188" y="3607150"/>
            <a:ext cx="6244281" cy="853745"/>
          </a:xfrm>
          <a:prstGeom prst="roundRect">
            <a:avLst/>
          </a:prstGeom>
          <a:solidFill>
            <a:srgbClr val="82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bg1"/>
                </a:solidFill>
              </a:rPr>
              <a:t>Illuminating pedals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3435" y="5318573"/>
            <a:ext cx="684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Stage:  Examining various materials and determining product-market fit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731527" y="733167"/>
            <a:ext cx="2583234" cy="1569660"/>
            <a:chOff x="4489622" y="2611395"/>
            <a:chExt cx="2583234" cy="1569660"/>
          </a:xfrm>
        </p:grpSpPr>
        <p:grpSp>
          <p:nvGrpSpPr>
            <p:cNvPr id="11" name="Group 10"/>
            <p:cNvGrpSpPr/>
            <p:nvPr/>
          </p:nvGrpSpPr>
          <p:grpSpPr>
            <a:xfrm>
              <a:off x="4557522" y="2796180"/>
              <a:ext cx="2436332" cy="1309811"/>
              <a:chOff x="4325104" y="736632"/>
              <a:chExt cx="2436332" cy="1309811"/>
            </a:xfrm>
          </p:grpSpPr>
          <p:sp>
            <p:nvSpPr>
              <p:cNvPr id="19" name="Hexagon 18"/>
              <p:cNvSpPr/>
              <p:nvPr/>
            </p:nvSpPr>
            <p:spPr>
              <a:xfrm>
                <a:off x="4325104" y="100230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Hexagon 19"/>
              <p:cNvSpPr/>
              <p:nvPr/>
            </p:nvSpPr>
            <p:spPr>
              <a:xfrm>
                <a:off x="4794658" y="127003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balanced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Hexagon 20"/>
              <p:cNvSpPr/>
              <p:nvPr/>
            </p:nvSpPr>
            <p:spPr>
              <a:xfrm>
                <a:off x="5264212" y="1010539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rise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Hexagon 21"/>
              <p:cNvSpPr/>
              <p:nvPr/>
            </p:nvSpPr>
            <p:spPr>
              <a:xfrm>
                <a:off x="4798772" y="736632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morn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Hexagon 22"/>
              <p:cNvSpPr/>
              <p:nvPr/>
            </p:nvSpPr>
            <p:spPr>
              <a:xfrm>
                <a:off x="5737890" y="1284444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of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Hexagon 23"/>
              <p:cNvSpPr/>
              <p:nvPr/>
            </p:nvSpPr>
            <p:spPr>
              <a:xfrm>
                <a:off x="5733766" y="742808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Hexagon 24"/>
              <p:cNvSpPr/>
              <p:nvPr/>
            </p:nvSpPr>
            <p:spPr>
              <a:xfrm>
                <a:off x="6201263" y="101774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se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5264212" y="154393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chilly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4489622" y="2611395"/>
              <a:ext cx="923651" cy="156966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96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n</a:t>
              </a:r>
              <a:endParaRPr lang="en-US" sz="96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18600" y="2743200"/>
              <a:ext cx="607859" cy="707886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oudy Stout" panose="0202090407030B020401" pitchFamily="18" charset="0"/>
                  <a:ea typeface="Adobe Fangsong Std R" panose="02020400000000000000" pitchFamily="18" charset="-128"/>
                </a:rPr>
                <a:t>3</a:t>
              </a:r>
              <a:endParaRPr lang="en-US" sz="4000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ea typeface="Adobe Fangsong Std R" panose="02020400000000000000" pitchFamily="18" charset="-128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43270" y="3002635"/>
              <a:ext cx="1529586" cy="92333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rPr>
                <a:t>EIGHT</a:t>
              </a:r>
              <a:endParaRPr lang="en-US" sz="54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75994" y="3741299"/>
              <a:ext cx="23547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LLUH start-up incubator</a:t>
              </a:r>
              <a:endParaRPr lang="en-US" sz="1600" b="1" dirty="0"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4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821" y="2471354"/>
            <a:ext cx="9668649" cy="881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 companies</a:t>
            </a:r>
            <a:endParaRPr lang="en-US" sz="3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821" y="3566765"/>
            <a:ext cx="2284373" cy="8523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Rounded Rectangle 15"/>
          <p:cNvSpPr/>
          <p:nvPr/>
        </p:nvSpPr>
        <p:spPr>
          <a:xfrm>
            <a:off x="3748216" y="3607151"/>
            <a:ext cx="7109254" cy="811966"/>
          </a:xfrm>
          <a:prstGeom prst="roundRect">
            <a:avLst/>
          </a:prstGeom>
          <a:solidFill>
            <a:srgbClr val="1203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A method of diagnosing Age-related </a:t>
            </a:r>
            <a:r>
              <a:rPr lang="en-US" sz="2000" dirty="0"/>
              <a:t>Macular </a:t>
            </a:r>
            <a:r>
              <a:rPr lang="en-US" sz="2000" dirty="0" smtClean="0"/>
              <a:t>Degeneration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4625" y="5336104"/>
            <a:ext cx="421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Stage:  Preparing for SBIR grant submission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731527" y="733167"/>
            <a:ext cx="2583234" cy="1569660"/>
            <a:chOff x="4489622" y="2611395"/>
            <a:chExt cx="2583234" cy="1569660"/>
          </a:xfrm>
        </p:grpSpPr>
        <p:grpSp>
          <p:nvGrpSpPr>
            <p:cNvPr id="11" name="Group 10"/>
            <p:cNvGrpSpPr/>
            <p:nvPr/>
          </p:nvGrpSpPr>
          <p:grpSpPr>
            <a:xfrm>
              <a:off x="4557522" y="2796180"/>
              <a:ext cx="2436332" cy="1309811"/>
              <a:chOff x="4325104" y="736632"/>
              <a:chExt cx="2436332" cy="1309811"/>
            </a:xfrm>
          </p:grpSpPr>
          <p:sp>
            <p:nvSpPr>
              <p:cNvPr id="19" name="Hexagon 18"/>
              <p:cNvSpPr/>
              <p:nvPr/>
            </p:nvSpPr>
            <p:spPr>
              <a:xfrm>
                <a:off x="4325104" y="100230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Hexagon 19"/>
              <p:cNvSpPr/>
              <p:nvPr/>
            </p:nvSpPr>
            <p:spPr>
              <a:xfrm>
                <a:off x="4794658" y="127003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balanced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Hexagon 20"/>
              <p:cNvSpPr/>
              <p:nvPr/>
            </p:nvSpPr>
            <p:spPr>
              <a:xfrm>
                <a:off x="5264212" y="1010539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rise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Hexagon 21"/>
              <p:cNvSpPr/>
              <p:nvPr/>
            </p:nvSpPr>
            <p:spPr>
              <a:xfrm>
                <a:off x="4798772" y="736632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morn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Hexagon 22"/>
              <p:cNvSpPr/>
              <p:nvPr/>
            </p:nvSpPr>
            <p:spPr>
              <a:xfrm>
                <a:off x="5737890" y="1284444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of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Hexagon 23"/>
              <p:cNvSpPr/>
              <p:nvPr/>
            </p:nvSpPr>
            <p:spPr>
              <a:xfrm>
                <a:off x="5733766" y="742808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Hexagon 24"/>
              <p:cNvSpPr/>
              <p:nvPr/>
            </p:nvSpPr>
            <p:spPr>
              <a:xfrm>
                <a:off x="6201263" y="101774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se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5264212" y="154393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chilly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4489622" y="2611395"/>
              <a:ext cx="923651" cy="156966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96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n</a:t>
              </a:r>
              <a:endParaRPr lang="en-US" sz="96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18600" y="2743200"/>
              <a:ext cx="607859" cy="707886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oudy Stout" panose="0202090407030B020401" pitchFamily="18" charset="0"/>
                  <a:ea typeface="Adobe Fangsong Std R" panose="02020400000000000000" pitchFamily="18" charset="-128"/>
                </a:rPr>
                <a:t>3</a:t>
              </a:r>
              <a:endParaRPr lang="en-US" sz="4000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ea typeface="Adobe Fangsong Std R" panose="02020400000000000000" pitchFamily="18" charset="-128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43270" y="3002635"/>
              <a:ext cx="1529586" cy="92333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rPr>
                <a:t>EIGHT</a:t>
              </a:r>
              <a:endParaRPr lang="en-US" sz="54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75994" y="3741299"/>
              <a:ext cx="23547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LLUH start-up incubator</a:t>
              </a:r>
              <a:endParaRPr lang="en-US" sz="1600" b="1" dirty="0"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80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821" y="2471354"/>
            <a:ext cx="9668649" cy="881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 companies</a:t>
            </a:r>
            <a:endParaRPr lang="en-US" sz="3200" dirty="0"/>
          </a:p>
        </p:txBody>
      </p:sp>
      <p:sp>
        <p:nvSpPr>
          <p:cNvPr id="16" name="Rounded Rectangle 15"/>
          <p:cNvSpPr/>
          <p:nvPr/>
        </p:nvSpPr>
        <p:spPr>
          <a:xfrm>
            <a:off x="4497858" y="3607150"/>
            <a:ext cx="6359611" cy="852651"/>
          </a:xfrm>
          <a:prstGeom prst="roundRect">
            <a:avLst/>
          </a:prstGeom>
          <a:solidFill>
            <a:srgbClr val="60A6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Small molecules targeting the </a:t>
            </a:r>
            <a:r>
              <a:rPr lang="en-US" sz="2000" dirty="0"/>
              <a:t>Human Papilloma </a:t>
            </a:r>
            <a:r>
              <a:rPr lang="en-US" sz="2000" dirty="0" smtClean="0"/>
              <a:t>Virus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4625" y="5336104"/>
            <a:ext cx="421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Stage:  Preparing for SBIR grant submission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308" y="3634657"/>
            <a:ext cx="3218804" cy="825144"/>
          </a:xfrm>
          <a:prstGeom prst="rect">
            <a:avLst/>
          </a:prstGeom>
          <a:effectLst>
            <a:outerShdw blurRad="127000" dist="76200" dir="60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11" name="Group 10"/>
          <p:cNvGrpSpPr/>
          <p:nvPr/>
        </p:nvGrpSpPr>
        <p:grpSpPr>
          <a:xfrm>
            <a:off x="4731527" y="733167"/>
            <a:ext cx="2583234" cy="1569660"/>
            <a:chOff x="4489622" y="2611395"/>
            <a:chExt cx="2583234" cy="1569660"/>
          </a:xfrm>
        </p:grpSpPr>
        <p:grpSp>
          <p:nvGrpSpPr>
            <p:cNvPr id="12" name="Group 11"/>
            <p:cNvGrpSpPr/>
            <p:nvPr/>
          </p:nvGrpSpPr>
          <p:grpSpPr>
            <a:xfrm>
              <a:off x="4557522" y="2796180"/>
              <a:ext cx="2436332" cy="1309811"/>
              <a:chOff x="4325104" y="736632"/>
              <a:chExt cx="2436332" cy="1309811"/>
            </a:xfrm>
          </p:grpSpPr>
          <p:sp>
            <p:nvSpPr>
              <p:cNvPr id="19" name="Hexagon 18"/>
              <p:cNvSpPr/>
              <p:nvPr/>
            </p:nvSpPr>
            <p:spPr>
              <a:xfrm>
                <a:off x="4325104" y="100230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Hexagon 19"/>
              <p:cNvSpPr/>
              <p:nvPr/>
            </p:nvSpPr>
            <p:spPr>
              <a:xfrm>
                <a:off x="4794658" y="127003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balanced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Hexagon 20"/>
              <p:cNvSpPr/>
              <p:nvPr/>
            </p:nvSpPr>
            <p:spPr>
              <a:xfrm>
                <a:off x="5264212" y="1010539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rise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Hexagon 21"/>
              <p:cNvSpPr/>
              <p:nvPr/>
            </p:nvSpPr>
            <p:spPr>
              <a:xfrm>
                <a:off x="4798772" y="736632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morn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Hexagon 22"/>
              <p:cNvSpPr/>
              <p:nvPr/>
            </p:nvSpPr>
            <p:spPr>
              <a:xfrm>
                <a:off x="5737890" y="1284444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of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Hexagon 23"/>
              <p:cNvSpPr/>
              <p:nvPr/>
            </p:nvSpPr>
            <p:spPr>
              <a:xfrm>
                <a:off x="5733766" y="742808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Hexagon 24"/>
              <p:cNvSpPr/>
              <p:nvPr/>
            </p:nvSpPr>
            <p:spPr>
              <a:xfrm>
                <a:off x="6201263" y="101774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se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5264212" y="154393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chilly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4489622" y="2611395"/>
              <a:ext cx="923651" cy="156966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96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n</a:t>
              </a:r>
              <a:endParaRPr lang="en-US" sz="96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18600" y="2743200"/>
              <a:ext cx="607859" cy="707886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oudy Stout" panose="0202090407030B020401" pitchFamily="18" charset="0"/>
                  <a:ea typeface="Adobe Fangsong Std R" panose="02020400000000000000" pitchFamily="18" charset="-128"/>
                </a:rPr>
                <a:t>3</a:t>
              </a:r>
              <a:endParaRPr lang="en-US" sz="4000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ea typeface="Adobe Fangsong Std R" panose="02020400000000000000" pitchFamily="18" charset="-128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43270" y="3002635"/>
              <a:ext cx="1529586" cy="92333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rPr>
                <a:t>EIGHT</a:t>
              </a:r>
              <a:endParaRPr lang="en-US" sz="54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75994" y="3741299"/>
              <a:ext cx="23547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LLUH start-up incubator</a:t>
              </a:r>
              <a:endParaRPr lang="en-US" sz="1600" b="1" dirty="0"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028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821" y="2471354"/>
            <a:ext cx="9668649" cy="881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 companies</a:t>
            </a:r>
            <a:endParaRPr lang="en-US" sz="3200" dirty="0"/>
          </a:p>
        </p:txBody>
      </p:sp>
      <p:sp>
        <p:nvSpPr>
          <p:cNvPr id="16" name="Rounded Rectangle 15"/>
          <p:cNvSpPr/>
          <p:nvPr/>
        </p:nvSpPr>
        <p:spPr>
          <a:xfrm>
            <a:off x="3968788" y="3622532"/>
            <a:ext cx="6888682" cy="84967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ell </a:t>
            </a:r>
            <a:r>
              <a:rPr lang="en-US" sz="2000" dirty="0">
                <a:solidFill>
                  <a:schemeClr val="tx1"/>
                </a:solidFill>
              </a:rPr>
              <a:t>therapy </a:t>
            </a:r>
            <a:r>
              <a:rPr lang="en-US" sz="2000" dirty="0" smtClean="0">
                <a:solidFill>
                  <a:schemeClr val="tx1"/>
                </a:solidFill>
              </a:rPr>
              <a:t>programmed </a:t>
            </a:r>
            <a:r>
              <a:rPr lang="en-US" sz="2000" dirty="0">
                <a:solidFill>
                  <a:schemeClr val="tx1"/>
                </a:solidFill>
              </a:rPr>
              <a:t>to be brain, bone, heart, liver, pancreas, kidney, or any other type of cell in the </a:t>
            </a:r>
            <a:r>
              <a:rPr lang="en-US" sz="2000" dirty="0" smtClean="0">
                <a:solidFill>
                  <a:schemeClr val="tx1"/>
                </a:solidFill>
              </a:rPr>
              <a:t>body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4625" y="5336104"/>
            <a:ext cx="6314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Stage:  Seeking regulatory advice to assist with development plan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731527" y="733167"/>
            <a:ext cx="2583234" cy="1569660"/>
            <a:chOff x="4489622" y="2611395"/>
            <a:chExt cx="2583234" cy="1569660"/>
          </a:xfrm>
        </p:grpSpPr>
        <p:grpSp>
          <p:nvGrpSpPr>
            <p:cNvPr id="11" name="Group 10"/>
            <p:cNvGrpSpPr/>
            <p:nvPr/>
          </p:nvGrpSpPr>
          <p:grpSpPr>
            <a:xfrm>
              <a:off x="4557522" y="2796180"/>
              <a:ext cx="2436332" cy="1309811"/>
              <a:chOff x="4325104" y="736632"/>
              <a:chExt cx="2436332" cy="1309811"/>
            </a:xfrm>
          </p:grpSpPr>
          <p:sp>
            <p:nvSpPr>
              <p:cNvPr id="19" name="Hexagon 18"/>
              <p:cNvSpPr/>
              <p:nvPr/>
            </p:nvSpPr>
            <p:spPr>
              <a:xfrm>
                <a:off x="4325104" y="100230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Hexagon 19"/>
              <p:cNvSpPr/>
              <p:nvPr/>
            </p:nvSpPr>
            <p:spPr>
              <a:xfrm>
                <a:off x="4794658" y="127003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balanced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Hexagon 20"/>
              <p:cNvSpPr/>
              <p:nvPr/>
            </p:nvSpPr>
            <p:spPr>
              <a:xfrm>
                <a:off x="5264212" y="1010539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rise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Hexagon 21"/>
              <p:cNvSpPr/>
              <p:nvPr/>
            </p:nvSpPr>
            <p:spPr>
              <a:xfrm>
                <a:off x="4798772" y="736632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morn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Hexagon 22"/>
              <p:cNvSpPr/>
              <p:nvPr/>
            </p:nvSpPr>
            <p:spPr>
              <a:xfrm>
                <a:off x="5737890" y="1284444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of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Hexagon 23"/>
              <p:cNvSpPr/>
              <p:nvPr/>
            </p:nvSpPr>
            <p:spPr>
              <a:xfrm>
                <a:off x="5733766" y="742808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Hexagon 24"/>
              <p:cNvSpPr/>
              <p:nvPr/>
            </p:nvSpPr>
            <p:spPr>
              <a:xfrm>
                <a:off x="6201263" y="101774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se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5264212" y="154393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chilly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4489622" y="2611395"/>
              <a:ext cx="923651" cy="156966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96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n</a:t>
              </a:r>
              <a:endParaRPr lang="en-US" sz="96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18600" y="2743200"/>
              <a:ext cx="607859" cy="707886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oudy Stout" panose="0202090407030B020401" pitchFamily="18" charset="0"/>
                  <a:ea typeface="Adobe Fangsong Std R" panose="02020400000000000000" pitchFamily="18" charset="-128"/>
                </a:rPr>
                <a:t>3</a:t>
              </a:r>
              <a:endParaRPr lang="en-US" sz="4000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ea typeface="Adobe Fangsong Std R" panose="02020400000000000000" pitchFamily="18" charset="-12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43270" y="3002635"/>
              <a:ext cx="1529586" cy="92333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rPr>
                <a:t>EIGHT</a:t>
              </a:r>
              <a:endParaRPr lang="en-US" sz="54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75994" y="3741299"/>
              <a:ext cx="23547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LLUH start-up incubator</a:t>
              </a:r>
              <a:endParaRPr lang="en-US" sz="1600" b="1" dirty="0"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188821" y="3624786"/>
            <a:ext cx="2556588" cy="952961"/>
            <a:chOff x="7809722" y="733167"/>
            <a:chExt cx="2556588" cy="952961"/>
          </a:xfrm>
          <a:effectLst>
            <a:outerShdw blurRad="2794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28" name="Rectangle 27"/>
            <p:cNvSpPr/>
            <p:nvPr/>
          </p:nvSpPr>
          <p:spPr>
            <a:xfrm>
              <a:off x="7809722" y="733167"/>
              <a:ext cx="2556588" cy="95296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71874" y="985705"/>
              <a:ext cx="1419506" cy="441649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87645" y="911546"/>
              <a:ext cx="1144087" cy="6745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2776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821" y="2471354"/>
            <a:ext cx="9668649" cy="881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 companies</a:t>
            </a:r>
            <a:endParaRPr lang="en-US" sz="3200" dirty="0"/>
          </a:p>
        </p:txBody>
      </p:sp>
      <p:sp>
        <p:nvSpPr>
          <p:cNvPr id="16" name="Rounded Rectangle 15"/>
          <p:cNvSpPr/>
          <p:nvPr/>
        </p:nvSpPr>
        <p:spPr>
          <a:xfrm>
            <a:off x="3748216" y="3607149"/>
            <a:ext cx="7109254" cy="896812"/>
          </a:xfrm>
          <a:prstGeom prst="roundRect">
            <a:avLst/>
          </a:prstGeom>
          <a:solidFill>
            <a:srgbClr val="F6B4C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Self locking pedicle screws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8821" y="3607149"/>
            <a:ext cx="2251177" cy="896812"/>
          </a:xfrm>
          <a:prstGeom prst="rect">
            <a:avLst/>
          </a:prstGeom>
          <a:solidFill>
            <a:srgbClr val="F6B4C2"/>
          </a:solidFill>
          <a:ln>
            <a:solidFill>
              <a:srgbClr val="F6B4C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Bauhaus 93" panose="04030905020B02020C02" pitchFamily="82" charset="0"/>
                <a:cs typeface="Adobe Hebrew" panose="02040503050201020203" pitchFamily="18" charset="-79"/>
              </a:rPr>
              <a:t>Vis</a:t>
            </a:r>
            <a:endParaRPr lang="en-US" sz="6000" dirty="0">
              <a:latin typeface="Bauhaus 93" panose="04030905020B02020C02" pitchFamily="82" charset="0"/>
              <a:cs typeface="Adobe Hebrew" panose="02040503050201020203" pitchFamily="18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4625" y="5336104"/>
            <a:ext cx="5481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Stage:  Determining market need and product-market fit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731527" y="733167"/>
            <a:ext cx="2583234" cy="1569660"/>
            <a:chOff x="4489622" y="2611395"/>
            <a:chExt cx="2583234" cy="1569660"/>
          </a:xfrm>
        </p:grpSpPr>
        <p:grpSp>
          <p:nvGrpSpPr>
            <p:cNvPr id="12" name="Group 11"/>
            <p:cNvGrpSpPr/>
            <p:nvPr/>
          </p:nvGrpSpPr>
          <p:grpSpPr>
            <a:xfrm>
              <a:off x="4557522" y="2796180"/>
              <a:ext cx="2436332" cy="1309811"/>
              <a:chOff x="4325104" y="736632"/>
              <a:chExt cx="2436332" cy="1309811"/>
            </a:xfrm>
          </p:grpSpPr>
          <p:sp>
            <p:nvSpPr>
              <p:cNvPr id="19" name="Hexagon 18"/>
              <p:cNvSpPr/>
              <p:nvPr/>
            </p:nvSpPr>
            <p:spPr>
              <a:xfrm>
                <a:off x="4325104" y="100230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Hexagon 19"/>
              <p:cNvSpPr/>
              <p:nvPr/>
            </p:nvSpPr>
            <p:spPr>
              <a:xfrm>
                <a:off x="4794658" y="127003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balanced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Hexagon 20"/>
              <p:cNvSpPr/>
              <p:nvPr/>
            </p:nvSpPr>
            <p:spPr>
              <a:xfrm>
                <a:off x="5264212" y="1010539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rise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Hexagon 21"/>
              <p:cNvSpPr/>
              <p:nvPr/>
            </p:nvSpPr>
            <p:spPr>
              <a:xfrm>
                <a:off x="4798772" y="736632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morn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Hexagon 22"/>
              <p:cNvSpPr/>
              <p:nvPr/>
            </p:nvSpPr>
            <p:spPr>
              <a:xfrm>
                <a:off x="5737890" y="1284444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of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Hexagon 23"/>
              <p:cNvSpPr/>
              <p:nvPr/>
            </p:nvSpPr>
            <p:spPr>
              <a:xfrm>
                <a:off x="5733766" y="742808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Hexagon 24"/>
              <p:cNvSpPr/>
              <p:nvPr/>
            </p:nvSpPr>
            <p:spPr>
              <a:xfrm>
                <a:off x="6201263" y="101774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se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5264212" y="154393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chilly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4489622" y="2611395"/>
              <a:ext cx="923651" cy="156966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96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n</a:t>
              </a:r>
              <a:endParaRPr lang="en-US" sz="96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18600" y="2743200"/>
              <a:ext cx="607859" cy="707886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oudy Stout" panose="0202090407030B020401" pitchFamily="18" charset="0"/>
                  <a:ea typeface="Adobe Fangsong Std R" panose="02020400000000000000" pitchFamily="18" charset="-128"/>
                </a:rPr>
                <a:t>3</a:t>
              </a:r>
              <a:endParaRPr lang="en-US" sz="4000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ea typeface="Adobe Fangsong Std R" panose="02020400000000000000" pitchFamily="18" charset="-128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43270" y="3002635"/>
              <a:ext cx="1529586" cy="92333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rPr>
                <a:t>EIGHT</a:t>
              </a:r>
              <a:endParaRPr lang="en-US" sz="54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75994" y="3741299"/>
              <a:ext cx="23547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LLUH start-up incubator</a:t>
              </a:r>
              <a:endParaRPr lang="en-US" sz="1600" b="1" dirty="0"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956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8821" y="2471354"/>
            <a:ext cx="9668649" cy="881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 companies</a:t>
            </a:r>
            <a:endParaRPr lang="en-US" sz="3200" dirty="0"/>
          </a:p>
        </p:txBody>
      </p:sp>
      <p:sp>
        <p:nvSpPr>
          <p:cNvPr id="16" name="Rounded Rectangle 15"/>
          <p:cNvSpPr/>
          <p:nvPr/>
        </p:nvSpPr>
        <p:spPr>
          <a:xfrm>
            <a:off x="2584580" y="3607150"/>
            <a:ext cx="8272890" cy="827937"/>
          </a:xfrm>
          <a:prstGeom prst="roundRect">
            <a:avLst/>
          </a:prstGeom>
          <a:solidFill>
            <a:srgbClr val="D77E0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Creating the </a:t>
            </a:r>
            <a:r>
              <a:rPr lang="en-US" sz="2000" dirty="0" err="1" smtClean="0">
                <a:solidFill>
                  <a:schemeClr val="tx1"/>
                </a:solidFill>
              </a:rPr>
              <a:t>xenograph</a:t>
            </a:r>
            <a:r>
              <a:rPr lang="en-US" sz="2000" dirty="0" smtClean="0">
                <a:solidFill>
                  <a:schemeClr val="tx1"/>
                </a:solidFill>
              </a:rPr>
              <a:t> cancer models to assist in the fight against health disparities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6387" y="5365998"/>
            <a:ext cx="823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Stage:  Determining market need and product-market fit; preparing for animal studies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731527" y="733167"/>
            <a:ext cx="2583234" cy="1569660"/>
            <a:chOff x="4489622" y="2611395"/>
            <a:chExt cx="2583234" cy="1569660"/>
          </a:xfrm>
        </p:grpSpPr>
        <p:grpSp>
          <p:nvGrpSpPr>
            <p:cNvPr id="13" name="Group 12"/>
            <p:cNvGrpSpPr/>
            <p:nvPr/>
          </p:nvGrpSpPr>
          <p:grpSpPr>
            <a:xfrm>
              <a:off x="4557522" y="2796180"/>
              <a:ext cx="2436332" cy="1309811"/>
              <a:chOff x="4325104" y="736632"/>
              <a:chExt cx="2436332" cy="1309811"/>
            </a:xfrm>
          </p:grpSpPr>
          <p:sp>
            <p:nvSpPr>
              <p:cNvPr id="20" name="Hexagon 19"/>
              <p:cNvSpPr/>
              <p:nvPr/>
            </p:nvSpPr>
            <p:spPr>
              <a:xfrm>
                <a:off x="4325104" y="100230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Hexagon 20"/>
              <p:cNvSpPr/>
              <p:nvPr/>
            </p:nvSpPr>
            <p:spPr>
              <a:xfrm>
                <a:off x="4794658" y="1270030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balanced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Hexagon 21"/>
              <p:cNvSpPr/>
              <p:nvPr/>
            </p:nvSpPr>
            <p:spPr>
              <a:xfrm>
                <a:off x="5264212" y="1010539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rise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Hexagon 22"/>
              <p:cNvSpPr/>
              <p:nvPr/>
            </p:nvSpPr>
            <p:spPr>
              <a:xfrm>
                <a:off x="4798772" y="736632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morn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Hexagon 23"/>
              <p:cNvSpPr/>
              <p:nvPr/>
            </p:nvSpPr>
            <p:spPr>
              <a:xfrm>
                <a:off x="5737890" y="1284444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of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Hexagon 24"/>
              <p:cNvSpPr/>
              <p:nvPr/>
            </p:nvSpPr>
            <p:spPr>
              <a:xfrm>
                <a:off x="5733766" y="742808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freezing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Hexagon 25"/>
              <p:cNvSpPr/>
              <p:nvPr/>
            </p:nvSpPr>
            <p:spPr>
              <a:xfrm>
                <a:off x="6201263" y="101774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sunset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Hexagon 26"/>
              <p:cNvSpPr/>
              <p:nvPr/>
            </p:nvSpPr>
            <p:spPr>
              <a:xfrm>
                <a:off x="5264212" y="1543935"/>
                <a:ext cx="560173" cy="502508"/>
              </a:xfrm>
              <a:prstGeom prst="hexagon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  <a:scene3d>
                <a:camera prst="orthographicFront"/>
                <a:lightRig rig="chilly" dir="t"/>
              </a:scene3d>
              <a:sp3d prstMaterial="softEdge"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489622" y="2611395"/>
              <a:ext cx="923651" cy="156966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96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n</a:t>
              </a:r>
              <a:endParaRPr lang="en-US" sz="96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18600" y="2743200"/>
              <a:ext cx="607859" cy="707886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oudy Stout" panose="0202090407030B020401" pitchFamily="18" charset="0"/>
                  <a:ea typeface="Adobe Fangsong Std R" panose="02020400000000000000" pitchFamily="18" charset="-128"/>
                </a:rPr>
                <a:t>3</a:t>
              </a:r>
              <a:endParaRPr lang="en-US" sz="4000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  <a:ea typeface="Adobe Fangsong Std R" panose="02020400000000000000" pitchFamily="18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43270" y="3002635"/>
              <a:ext cx="1529586" cy="923330"/>
            </a:xfrm>
            <a:prstGeom prst="rect">
              <a:avLst/>
            </a:prstGeom>
            <a:noFill/>
            <a:scene3d>
              <a:camera prst="orthographicFront"/>
              <a:lightRig rig="twoPt" dir="t"/>
            </a:scene3d>
            <a:sp3d extrusionH="317500" prstMaterial="plastic">
              <a:bevelT/>
              <a:extrusionClr>
                <a:schemeClr val="accent1">
                  <a:lumMod val="75000"/>
                </a:schemeClr>
              </a:extrusionClr>
            </a:sp3d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ln cap="rnd">
                    <a:solidFill>
                      <a:schemeClr val="accent1">
                        <a:lumMod val="50000"/>
                      </a:schemeClr>
                    </a:solidFill>
                    <a:bevel/>
                  </a:ln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</a:rPr>
                <a:t>EIGHT</a:t>
              </a:r>
              <a:endParaRPr lang="en-US" sz="5400" b="1" dirty="0">
                <a:ln cap="rnd">
                  <a:solidFill>
                    <a:schemeClr val="accent1">
                      <a:lumMod val="50000"/>
                    </a:schemeClr>
                  </a:solidFill>
                  <a:bevel/>
                </a:ln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5994" y="3741299"/>
              <a:ext cx="23547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4BDEF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LLUH start-up incubator</a:t>
              </a:r>
              <a:endParaRPr lang="en-US" sz="1600" b="1" dirty="0">
                <a:solidFill>
                  <a:srgbClr val="4BDE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1188821" y="3607150"/>
            <a:ext cx="1104807" cy="1253470"/>
          </a:xfrm>
          <a:prstGeom prst="rect">
            <a:avLst/>
          </a:prstGeom>
          <a:solidFill>
            <a:srgbClr val="D77E07"/>
          </a:solidFill>
          <a:effectLst>
            <a:outerShdw blurRad="177800" dist="38100" sx="106000" sy="106000" algn="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chemeClr val="tx1"/>
                </a:solidFill>
                <a:latin typeface="Old English Text MT" panose="03040902040508030806" pitchFamily="66" charset="0"/>
              </a:rPr>
              <a:t>Elf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ZONE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28903</TotalTime>
  <Words>268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Adobe Fangsong Std R</vt:lpstr>
      <vt:lpstr>Adobe Hebrew</vt:lpstr>
      <vt:lpstr>Agency FB</vt:lpstr>
      <vt:lpstr>American Typewriter</vt:lpstr>
      <vt:lpstr>Arial</vt:lpstr>
      <vt:lpstr>Bauhaus 93</vt:lpstr>
      <vt:lpstr>Calibri</vt:lpstr>
      <vt:lpstr>Calibri Light</vt:lpstr>
      <vt:lpstr>Colonna MT</vt:lpstr>
      <vt:lpstr>Courier New</vt:lpstr>
      <vt:lpstr>Goudy Stout</vt:lpstr>
      <vt:lpstr>Miriam Fixed</vt:lpstr>
      <vt:lpstr>Old English Text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Samardzija, Michael (LLU)</dc:creator>
  <cp:lastModifiedBy>Samardzija, Michael (LLU)</cp:lastModifiedBy>
  <cp:revision>119</cp:revision>
  <cp:lastPrinted>2016-04-26T15:26:18Z</cp:lastPrinted>
  <dcterms:created xsi:type="dcterms:W3CDTF">2016-03-29T19:49:23Z</dcterms:created>
  <dcterms:modified xsi:type="dcterms:W3CDTF">2016-10-06T18:28:24Z</dcterms:modified>
</cp:coreProperties>
</file>