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5"/>
  </p:notesMasterIdLst>
  <p:sldIdLst>
    <p:sldId id="256" r:id="rId3"/>
    <p:sldId id="257" r:id="rId4"/>
    <p:sldId id="309" r:id="rId5"/>
    <p:sldId id="266" r:id="rId6"/>
    <p:sldId id="316" r:id="rId7"/>
    <p:sldId id="320" r:id="rId8"/>
    <p:sldId id="321" r:id="rId9"/>
    <p:sldId id="319" r:id="rId10"/>
    <p:sldId id="322" r:id="rId11"/>
    <p:sldId id="317" r:id="rId12"/>
    <p:sldId id="318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8" autoAdjust="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4606-D323-445C-8E4E-6994B7233678}" type="datetimeFigureOut">
              <a:rPr lang="en-US" smtClean="0"/>
              <a:t>8/30/2016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ABCA2-D954-4DDE-9FD4-E962B8E7B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1"/>
            <a:ext cx="1479358" cy="462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63500" prst="coolSlant"/>
            <a:bevelB w="152400" h="63500" prst="coolSlant"/>
          </a:sp3d>
        </p:spPr>
      </p:pic>
      <p:pic>
        <p:nvPicPr>
          <p:cNvPr id="3" name="Picture 2" descr="LLU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86400"/>
            <a:ext cx="1873689" cy="11754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6858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3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272843" y="132846"/>
            <a:ext cx="1718757" cy="64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38200" y="132846"/>
            <a:ext cx="6446636" cy="530350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762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76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46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2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8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59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746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058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0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21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4642"/>
            <a:ext cx="5404557" cy="1979958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l="-2737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57171" y="3775476"/>
            <a:ext cx="3391229" cy="2320524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47900" y="27342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Questions?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8059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4642"/>
            <a:ext cx="5404557" cy="1979958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l="-2737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57171" y="3775476"/>
            <a:ext cx="3391229" cy="2320524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7342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Next: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5840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1"/>
            <a:ext cx="1479358" cy="462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63500" prst="coolSlant"/>
            <a:bevelB w="152400" h="63500" prst="coolSlant"/>
          </a:sp3d>
        </p:spPr>
      </p:pic>
      <p:pic>
        <p:nvPicPr>
          <p:cNvPr id="3" name="Picture 2" descr="LLU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86400"/>
            <a:ext cx="1873689" cy="11754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6858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1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143000" y="1295400"/>
            <a:ext cx="7391400" cy="4838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761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1"/>
            <a:ext cx="1479358" cy="462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63500" prst="coolSlant"/>
            <a:bevelB w="152400" h="63500" prst="coolSlant"/>
          </a:sp3d>
        </p:spPr>
      </p:pic>
      <p:pic>
        <p:nvPicPr>
          <p:cNvPr id="3" name="Picture 2" descr="LLU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86400"/>
            <a:ext cx="1873689" cy="11754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6858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3111" y="5619690"/>
            <a:ext cx="2983089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J. Orlich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6629400"/>
            <a:ext cx="2438400" cy="762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914400" y="6019800"/>
            <a:ext cx="243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Loma Linda University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5486400"/>
            <a:ext cx="2438400" cy="762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685800"/>
            <a:ext cx="54864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Adventist 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Health Study-2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96676" y="4706470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11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1"/>
            <a:ext cx="1479358" cy="462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63500" prst="coolSlant"/>
            <a:bevelB w="152400" h="63500" prst="coolSlant"/>
          </a:sp3d>
        </p:spPr>
      </p:pic>
      <p:pic>
        <p:nvPicPr>
          <p:cNvPr id="3" name="Picture 2" descr="LLU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86400"/>
            <a:ext cx="1873689" cy="11754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6858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143000" y="1295400"/>
            <a:ext cx="7391400" cy="4838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761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6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D972B4-208F-4E48-A49A-C62040A537C8}" type="datetimeFigureOut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7A997-C88E-4A4E-B538-3A712CE4E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8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1"/>
            </a:gs>
            <a:gs pos="48000">
              <a:schemeClr val="bg2">
                <a:tint val="45000"/>
                <a:shade val="99000"/>
                <a:satMod val="350000"/>
              </a:schemeClr>
            </a:gs>
            <a:gs pos="100000">
              <a:srgbClr val="C5BFB5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6253673" y="257438"/>
            <a:ext cx="2760625" cy="103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76382" y="257748"/>
            <a:ext cx="5791200" cy="856815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58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2012"/>
            <a:ext cx="2895600" cy="82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0" y="418922"/>
            <a:ext cx="5266014" cy="197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9873" y="595268"/>
            <a:ext cx="3082935" cy="210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44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7"/>
          <a:stretch/>
        </p:blipFill>
        <p:spPr bwMode="auto">
          <a:xfrm>
            <a:off x="7072213" y="6047854"/>
            <a:ext cx="1885544" cy="7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6047854"/>
            <a:ext cx="7072213" cy="585216"/>
          </a:xfrm>
          <a:prstGeom prst="rect">
            <a:avLst/>
          </a:prstGeom>
          <a:gradFill flip="none" rotWithShape="1">
            <a:gsLst>
              <a:gs pos="97000">
                <a:srgbClr val="303674"/>
              </a:gs>
              <a:gs pos="69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S:\SHARED\General Resources\LLU SPH LOGOS and Templates\LLU HEALTH\logos_llusph\logos_llusph\png\rgb\llusph_horiz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5" y="6019800"/>
            <a:ext cx="2055574" cy="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-44626" y="6019800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4CD1B03-2C4E-4C21-AEFD-11467810A0CF}" type="slidenum">
              <a:rPr lang="en-US" sz="1500" b="1" smtClean="0">
                <a:solidFill>
                  <a:srgbClr val="827567"/>
                </a:solidFill>
              </a:rPr>
              <a:pPr algn="ctr"/>
              <a:t>‹#›</a:t>
            </a:fld>
            <a:endParaRPr lang="en-US" sz="1500" b="1" dirty="0">
              <a:solidFill>
                <a:srgbClr val="8275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4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6858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1"/>
            <a:ext cx="1479358" cy="462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63500" prst="coolSlant"/>
            <a:bevelB w="152400" h="63500" prst="coolSlant"/>
          </a:sp3d>
        </p:spPr>
      </p:pic>
      <p:pic>
        <p:nvPicPr>
          <p:cNvPr id="8" name="Picture 7" descr="LLU-Logo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86400"/>
            <a:ext cx="1873689" cy="117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3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48000">
              <a:schemeClr val="bg2">
                <a:tint val="45000"/>
                <a:shade val="99000"/>
                <a:satMod val="350000"/>
              </a:schemeClr>
            </a:gs>
            <a:gs pos="100000">
              <a:srgbClr val="C5BFB5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8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9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Adventist Health Studies</a:t>
            </a:r>
            <a:endParaRPr lang="en-US" sz="5400" b="1" i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Contributions &amp; Collaborations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8568" y="5248656"/>
            <a:ext cx="4608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Michael J. Orlich, MD, PhD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2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343400"/>
          </a:xfrm>
        </p:spPr>
        <p:txBody>
          <a:bodyPr/>
          <a:lstStyle/>
          <a:p>
            <a:r>
              <a:rPr lang="en-US" dirty="0" smtClean="0"/>
              <a:t>Infrastructure support grant under review (NCI)</a:t>
            </a:r>
          </a:p>
          <a:p>
            <a:pPr lvl="1"/>
            <a:r>
              <a:rPr lang="en-US" dirty="0" smtClean="0"/>
              <a:t>Second dietary assessment in entire cohort</a:t>
            </a:r>
          </a:p>
          <a:p>
            <a:pPr lvl="1"/>
            <a:r>
              <a:rPr lang="en-US" dirty="0" smtClean="0"/>
              <a:t>Second calibration study</a:t>
            </a:r>
          </a:p>
          <a:p>
            <a:pPr lvl="1"/>
            <a:r>
              <a:rPr lang="en-US" dirty="0" smtClean="0"/>
              <a:t>Major expansion of biorepository</a:t>
            </a:r>
          </a:p>
          <a:p>
            <a:pPr lvl="2"/>
            <a:r>
              <a:rPr lang="en-US" dirty="0" smtClean="0"/>
              <a:t>30,000 complete specimen sets (blood, urine, feces, oral)</a:t>
            </a:r>
          </a:p>
          <a:p>
            <a:pPr lvl="3"/>
            <a:r>
              <a:rPr lang="en-US" dirty="0" smtClean="0"/>
              <a:t>church-based clinics around country</a:t>
            </a:r>
          </a:p>
          <a:p>
            <a:pPr lvl="3"/>
            <a:r>
              <a:rPr lang="en-US" dirty="0" smtClean="0"/>
              <a:t>can allow for other in-person assessments with additional funding (cognitive, imaging, etc.)</a:t>
            </a:r>
          </a:p>
          <a:p>
            <a:pPr lvl="2"/>
            <a:r>
              <a:rPr lang="en-US" dirty="0" smtClean="0"/>
              <a:t>20,000 additional fecal &amp; oral samples by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Biological mechanisms &amp; interactions (gene expression, the microbiome, metabolomics)</a:t>
            </a:r>
          </a:p>
          <a:p>
            <a:r>
              <a:rPr lang="en-US" sz="2800" dirty="0"/>
              <a:t>Exposures over the life course</a:t>
            </a:r>
          </a:p>
          <a:p>
            <a:r>
              <a:rPr lang="en-US" sz="2800" dirty="0"/>
              <a:t>Cancer survivorship research</a:t>
            </a:r>
          </a:p>
          <a:p>
            <a:r>
              <a:rPr lang="en-US" sz="2800" dirty="0" smtClean="0"/>
              <a:t>Non-cancer disease outcomes (e.g. neuro, cardio, metabolic)</a:t>
            </a:r>
          </a:p>
          <a:p>
            <a:r>
              <a:rPr lang="en-US" sz="2800" dirty="0" smtClean="0"/>
              <a:t>Social &amp; environmental exposures (e.g. geographical measures)</a:t>
            </a:r>
          </a:p>
          <a:p>
            <a:r>
              <a:rPr lang="en-US" sz="2800" dirty="0" smtClean="0"/>
              <a:t>Mobile/digital technologies (activity monitors, automated diet measurements, EMR linkages)</a:t>
            </a:r>
          </a:p>
          <a:p>
            <a:r>
              <a:rPr lang="en-US" sz="2800" dirty="0" smtClean="0"/>
              <a:t>Healthcare outcomes &amp; economics (e.g. Medicare linkage)</a:t>
            </a:r>
          </a:p>
          <a:p>
            <a:r>
              <a:rPr lang="en-US" sz="2800" dirty="0" smtClean="0"/>
              <a:t>Cohort expansion (ethnic/racial groups, younger subjects)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98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8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Adventist Health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7338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Overview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Contributions</a:t>
            </a:r>
            <a:endParaRPr lang="en-US" dirty="0" smtClean="0"/>
          </a:p>
          <a:p>
            <a:r>
              <a:rPr lang="en-US" dirty="0" smtClean="0"/>
              <a:t>Collaborative Opportunities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62423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7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lbow Connector 6"/>
          <p:cNvCxnSpPr/>
          <p:nvPr/>
        </p:nvCxnSpPr>
        <p:spPr>
          <a:xfrm>
            <a:off x="3492500" y="4508500"/>
            <a:ext cx="4895850" cy="433388"/>
          </a:xfrm>
          <a:prstGeom prst="bentConnector3">
            <a:avLst>
              <a:gd name="adj1" fmla="val -277"/>
            </a:avLst>
          </a:prstGeom>
          <a:ln w="1016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6945313" y="3573463"/>
            <a:ext cx="1512887" cy="1295400"/>
          </a:xfrm>
          <a:prstGeom prst="bentConnector3">
            <a:avLst>
              <a:gd name="adj1" fmla="val 694"/>
            </a:avLst>
          </a:prstGeom>
          <a:ln w="101600">
            <a:solidFill>
              <a:srgbClr val="56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7380288" y="4508500"/>
            <a:ext cx="1008062" cy="215900"/>
          </a:xfrm>
          <a:prstGeom prst="bentConnector3">
            <a:avLst>
              <a:gd name="adj1" fmla="val -236"/>
            </a:avLst>
          </a:prstGeom>
          <a:ln w="101600">
            <a:solidFill>
              <a:srgbClr val="BC1A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142876" y="3176587"/>
            <a:ext cx="2520950" cy="1152525"/>
          </a:xfrm>
          <a:prstGeom prst="bentConnector3">
            <a:avLst>
              <a:gd name="adj1" fmla="val 97445"/>
            </a:avLst>
          </a:prstGeom>
          <a:ln w="1016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3203575" y="3429000"/>
            <a:ext cx="1873250" cy="1368425"/>
          </a:xfrm>
          <a:prstGeom prst="bentConnector3">
            <a:avLst>
              <a:gd name="adj1" fmla="val -1846"/>
            </a:avLst>
          </a:prstGeom>
          <a:ln w="101600">
            <a:solidFill>
              <a:srgbClr val="0DA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1520" y="1733907"/>
            <a:ext cx="2661306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Adventist Mortality Study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23,000 in California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1958-1966</a:t>
            </a: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71463" y="5021263"/>
            <a:ext cx="8763000" cy="1365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dirty="0" smtClean="0">
              <a:solidFill>
                <a:prstClr val="black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7177" name="Group 15"/>
          <p:cNvGrpSpPr>
            <a:grpSpLocks/>
          </p:cNvGrpSpPr>
          <p:nvPr/>
        </p:nvGrpSpPr>
        <p:grpSpPr bwMode="auto">
          <a:xfrm>
            <a:off x="347663" y="4868863"/>
            <a:ext cx="8486775" cy="428625"/>
            <a:chOff x="348449" y="4945563"/>
            <a:chExt cx="8485832" cy="237307"/>
          </a:xfrm>
        </p:grpSpPr>
        <p:sp>
          <p:nvSpPr>
            <p:cNvPr id="7203" name="Line 18"/>
            <p:cNvSpPr>
              <a:spLocks noChangeShapeType="1"/>
            </p:cNvSpPr>
            <p:nvPr/>
          </p:nvSpPr>
          <p:spPr bwMode="auto">
            <a:xfrm>
              <a:off x="348449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4" name="Line 19"/>
            <p:cNvSpPr>
              <a:spLocks noChangeShapeType="1"/>
            </p:cNvSpPr>
            <p:nvPr/>
          </p:nvSpPr>
          <p:spPr bwMode="auto">
            <a:xfrm>
              <a:off x="25688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5" name="Line 20"/>
            <p:cNvSpPr>
              <a:spLocks noChangeShapeType="1"/>
            </p:cNvSpPr>
            <p:nvPr/>
          </p:nvSpPr>
          <p:spPr bwMode="auto">
            <a:xfrm>
              <a:off x="39404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6" name="Line 21"/>
            <p:cNvSpPr>
              <a:spLocks noChangeShapeType="1"/>
            </p:cNvSpPr>
            <p:nvPr/>
          </p:nvSpPr>
          <p:spPr bwMode="auto">
            <a:xfrm>
              <a:off x="53120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7" name="Line 22"/>
            <p:cNvSpPr>
              <a:spLocks noChangeShapeType="1"/>
            </p:cNvSpPr>
            <p:nvPr/>
          </p:nvSpPr>
          <p:spPr bwMode="auto">
            <a:xfrm>
              <a:off x="66836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8" name="Line 23"/>
            <p:cNvSpPr>
              <a:spLocks noChangeShapeType="1"/>
            </p:cNvSpPr>
            <p:nvPr/>
          </p:nvSpPr>
          <p:spPr bwMode="auto">
            <a:xfrm>
              <a:off x="80552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09" name="Line 24"/>
            <p:cNvSpPr>
              <a:spLocks noChangeShapeType="1"/>
            </p:cNvSpPr>
            <p:nvPr/>
          </p:nvSpPr>
          <p:spPr bwMode="auto">
            <a:xfrm>
              <a:off x="1197265" y="494556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10" name="Line 23"/>
            <p:cNvSpPr>
              <a:spLocks noChangeShapeType="1"/>
            </p:cNvSpPr>
            <p:nvPr/>
          </p:nvSpPr>
          <p:spPr bwMode="auto">
            <a:xfrm>
              <a:off x="8834281" y="495427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7178" name="Group 24"/>
          <p:cNvGrpSpPr>
            <a:grpSpLocks/>
          </p:cNvGrpSpPr>
          <p:nvPr/>
        </p:nvGrpSpPr>
        <p:grpSpPr bwMode="auto">
          <a:xfrm>
            <a:off x="42863" y="5241925"/>
            <a:ext cx="9101137" cy="177800"/>
            <a:chOff x="43649" y="5241979"/>
            <a:chExt cx="9100351" cy="347261"/>
          </a:xfrm>
        </p:grpSpPr>
        <p:sp>
          <p:nvSpPr>
            <p:cNvPr id="7195" name="Text Box 25"/>
            <p:cNvSpPr txBox="1">
              <a:spLocks noChangeArrowheads="1"/>
            </p:cNvSpPr>
            <p:nvPr/>
          </p:nvSpPr>
          <p:spPr bwMode="auto">
            <a:xfrm>
              <a:off x="43649" y="5242302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1955</a:t>
              </a:r>
            </a:p>
          </p:txBody>
        </p:sp>
        <p:sp>
          <p:nvSpPr>
            <p:cNvPr id="7196" name="Text Box 26"/>
            <p:cNvSpPr txBox="1">
              <a:spLocks noChangeArrowheads="1"/>
            </p:cNvSpPr>
            <p:nvPr/>
          </p:nvSpPr>
          <p:spPr bwMode="auto">
            <a:xfrm>
              <a:off x="77250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2010</a:t>
              </a:r>
            </a:p>
          </p:txBody>
        </p:sp>
        <p:sp>
          <p:nvSpPr>
            <p:cNvPr id="7197" name="Text Box 27"/>
            <p:cNvSpPr txBox="1">
              <a:spLocks noChangeArrowheads="1"/>
            </p:cNvSpPr>
            <p:nvPr/>
          </p:nvSpPr>
          <p:spPr bwMode="auto">
            <a:xfrm>
              <a:off x="63534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2000</a:t>
              </a:r>
            </a:p>
          </p:txBody>
        </p:sp>
        <p:sp>
          <p:nvSpPr>
            <p:cNvPr id="7198" name="Text Box 28"/>
            <p:cNvSpPr txBox="1">
              <a:spLocks noChangeArrowheads="1"/>
            </p:cNvSpPr>
            <p:nvPr/>
          </p:nvSpPr>
          <p:spPr bwMode="auto">
            <a:xfrm>
              <a:off x="49818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1990</a:t>
              </a:r>
            </a:p>
          </p:txBody>
        </p:sp>
        <p:sp>
          <p:nvSpPr>
            <p:cNvPr id="7199" name="Text Box 29"/>
            <p:cNvSpPr txBox="1">
              <a:spLocks noChangeArrowheads="1"/>
            </p:cNvSpPr>
            <p:nvPr/>
          </p:nvSpPr>
          <p:spPr bwMode="auto">
            <a:xfrm>
              <a:off x="36102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1980</a:t>
              </a:r>
            </a:p>
          </p:txBody>
        </p:sp>
        <p:sp>
          <p:nvSpPr>
            <p:cNvPr id="7200" name="Text Box 30"/>
            <p:cNvSpPr txBox="1">
              <a:spLocks noChangeArrowheads="1"/>
            </p:cNvSpPr>
            <p:nvPr/>
          </p:nvSpPr>
          <p:spPr bwMode="auto">
            <a:xfrm>
              <a:off x="22386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1970</a:t>
              </a:r>
            </a:p>
          </p:txBody>
        </p:sp>
        <p:sp>
          <p:nvSpPr>
            <p:cNvPr id="7201" name="Text Box 31"/>
            <p:cNvSpPr txBox="1">
              <a:spLocks noChangeArrowheads="1"/>
            </p:cNvSpPr>
            <p:nvPr/>
          </p:nvSpPr>
          <p:spPr bwMode="auto">
            <a:xfrm>
              <a:off x="867065" y="5241979"/>
              <a:ext cx="635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1960</a:t>
              </a:r>
            </a:p>
          </p:txBody>
        </p:sp>
        <p:sp>
          <p:nvSpPr>
            <p:cNvPr id="7202" name="Text Box 26"/>
            <p:cNvSpPr txBox="1">
              <a:spLocks noChangeArrowheads="1"/>
            </p:cNvSpPr>
            <p:nvPr/>
          </p:nvSpPr>
          <p:spPr bwMode="auto">
            <a:xfrm>
              <a:off x="8504081" y="5250686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2015</a:t>
              </a:r>
            </a:p>
          </p:txBody>
        </p:sp>
      </p:grp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051050" y="2708275"/>
            <a:ext cx="2614613" cy="831850"/>
          </a:xfrm>
          <a:prstGeom prst="rect">
            <a:avLst/>
          </a:prstGeom>
          <a:solidFill>
            <a:srgbClr val="0DA351"/>
          </a:solidFill>
          <a:ln w="9525">
            <a:solidFill>
              <a:srgbClr val="0DA35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Adventist Health Study-1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34,000 in California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1974-1988 </a:t>
            </a:r>
          </a:p>
        </p:txBody>
      </p:sp>
      <p:grpSp>
        <p:nvGrpSpPr>
          <p:cNvPr id="7180" name="Group 34"/>
          <p:cNvGrpSpPr>
            <a:grpSpLocks/>
          </p:cNvGrpSpPr>
          <p:nvPr/>
        </p:nvGrpSpPr>
        <p:grpSpPr bwMode="auto">
          <a:xfrm>
            <a:off x="5476875" y="2708275"/>
            <a:ext cx="3055938" cy="1081088"/>
            <a:chOff x="5476795" y="2708920"/>
            <a:chExt cx="3055646" cy="1080120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476795" y="2708920"/>
              <a:ext cx="2911197" cy="864413"/>
            </a:xfrm>
            <a:prstGeom prst="rect">
              <a:avLst/>
            </a:prstGeom>
            <a:solidFill>
              <a:srgbClr val="562569"/>
            </a:solidFill>
            <a:ln w="25400">
              <a:solidFill>
                <a:srgbClr val="562569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dirty="0">
                <a:solidFill>
                  <a:prstClr val="white"/>
                </a:solidFill>
                <a:latin typeface="Calibri"/>
                <a:ea typeface="ＭＳ Ｐゴシック" charset="0"/>
                <a:cs typeface="Arial" charset="0"/>
              </a:endParaRPr>
            </a:p>
          </p:txBody>
        </p:sp>
        <p:sp>
          <p:nvSpPr>
            <p:cNvPr id="7194" name="Text Box 15"/>
            <p:cNvSpPr txBox="1">
              <a:spLocks noChangeArrowheads="1"/>
            </p:cNvSpPr>
            <p:nvPr/>
          </p:nvSpPr>
          <p:spPr bwMode="auto">
            <a:xfrm>
              <a:off x="5476797" y="2711822"/>
              <a:ext cx="3055644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Adventist Health Study-2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96,000 in USA &amp; Canada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2002-Present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dirty="0" smtClean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1763689" y="3750131"/>
            <a:ext cx="3417912" cy="830997"/>
            <a:chOff x="4405059" y="5301208"/>
            <a:chExt cx="3667535" cy="830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Rectangle 38"/>
            <p:cNvSpPr/>
            <p:nvPr/>
          </p:nvSpPr>
          <p:spPr>
            <a:xfrm>
              <a:off x="4405059" y="5334307"/>
              <a:ext cx="3263286" cy="79208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4405059" y="5301208"/>
              <a:ext cx="3667535" cy="8309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Adventist Health &amp; Smog Study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7,000 in California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1976-Present</a:t>
              </a:r>
            </a:p>
          </p:txBody>
        </p:sp>
      </p:grpSp>
      <p:grpSp>
        <p:nvGrpSpPr>
          <p:cNvPr id="7182" name="Group 40"/>
          <p:cNvGrpSpPr>
            <a:grpSpLocks/>
          </p:cNvGrpSpPr>
          <p:nvPr/>
        </p:nvGrpSpPr>
        <p:grpSpPr bwMode="auto">
          <a:xfrm>
            <a:off x="5292725" y="3749675"/>
            <a:ext cx="3527425" cy="831850"/>
            <a:chOff x="323528" y="5550331"/>
            <a:chExt cx="3528392" cy="830997"/>
          </a:xfrm>
        </p:grpSpPr>
        <p:sp>
          <p:nvSpPr>
            <p:cNvPr id="42" name="Rectangle 41"/>
            <p:cNvSpPr/>
            <p:nvPr/>
          </p:nvSpPr>
          <p:spPr>
            <a:xfrm>
              <a:off x="323528" y="5550331"/>
              <a:ext cx="3487106" cy="791351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23528" y="5550331"/>
              <a:ext cx="3528392" cy="830997"/>
            </a:xfrm>
            <a:prstGeom prst="rect">
              <a:avLst/>
            </a:prstGeom>
            <a:solidFill>
              <a:srgbClr val="BC1A4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Adventist Religion &amp; Health Study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11,000 in USA &amp; Canada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charset="0"/>
                  <a:ea typeface="ＭＳ Ｐゴシック" charset="0"/>
                  <a:cs typeface="Arial" charset="0"/>
                </a:rPr>
                <a:t>2006-Present</a:t>
              </a:r>
            </a:p>
          </p:txBody>
        </p:sp>
      </p:grpSp>
      <p:sp>
        <p:nvSpPr>
          <p:cNvPr id="7183" name="Title 3"/>
          <p:cNvSpPr txBox="1">
            <a:spLocks/>
          </p:cNvSpPr>
          <p:nvPr/>
        </p:nvSpPr>
        <p:spPr bwMode="auto">
          <a:xfrm>
            <a:off x="250825" y="212724"/>
            <a:ext cx="86868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4800" dirty="0" smtClean="0">
                <a:solidFill>
                  <a:prstClr val="black"/>
                </a:solidFill>
                <a:latin typeface="Calibri"/>
                <a:cs typeface="Calibri"/>
              </a:rPr>
              <a:t>History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2800" dirty="0" smtClean="0">
                <a:solidFill>
                  <a:prstClr val="black"/>
                </a:solidFill>
                <a:cs typeface="Arial" charset="0"/>
              </a:rPr>
              <a:t>57 years of Adventist Health Studies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1638" y="5715000"/>
            <a:ext cx="3433762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Adventist Health &amp; Smog Study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96,000 in USA &amp; Canada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  <a:ea typeface="ＭＳ Ｐゴシック" charset="0"/>
                <a:cs typeface="Arial" charset="0"/>
              </a:rPr>
              <a:t>2002-Present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005639" y="5230368"/>
            <a:ext cx="4761" cy="521208"/>
          </a:xfrm>
          <a:prstGeom prst="line">
            <a:avLst/>
          </a:prstGeom>
          <a:ln w="889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967728" y="5257800"/>
            <a:ext cx="1600200" cy="0"/>
          </a:xfrm>
          <a:prstGeom prst="line">
            <a:avLst/>
          </a:prstGeom>
          <a:ln w="889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3011488" y="2149475"/>
            <a:ext cx="1027112" cy="822325"/>
          </a:xfrm>
          <a:prstGeom prst="arc">
            <a:avLst>
              <a:gd name="adj1" fmla="val 14431182"/>
              <a:gd name="adj2" fmla="val 6709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88" name="TextBox 11"/>
          <p:cNvSpPr txBox="1">
            <a:spLocks noChangeArrowheads="1"/>
          </p:cNvSpPr>
          <p:nvPr/>
        </p:nvSpPr>
        <p:spPr bwMode="auto">
          <a:xfrm>
            <a:off x="3505200" y="1828800"/>
            <a:ext cx="1408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Overlap 12,000</a:t>
            </a:r>
          </a:p>
        </p:txBody>
      </p:sp>
      <p:sp>
        <p:nvSpPr>
          <p:cNvPr id="17" name="Arc 16"/>
          <p:cNvSpPr/>
          <p:nvPr/>
        </p:nvSpPr>
        <p:spPr>
          <a:xfrm>
            <a:off x="4654550" y="2362200"/>
            <a:ext cx="844550" cy="609600"/>
          </a:xfrm>
          <a:prstGeom prst="arc">
            <a:avLst>
              <a:gd name="adj1" fmla="val 10643807"/>
              <a:gd name="adj2" fmla="val 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90" name="TextBox 17"/>
          <p:cNvSpPr txBox="1">
            <a:spLocks noChangeArrowheads="1"/>
          </p:cNvSpPr>
          <p:nvPr/>
        </p:nvSpPr>
        <p:spPr bwMode="auto">
          <a:xfrm>
            <a:off x="5105400" y="2133600"/>
            <a:ext cx="1308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Overlap 5,700</a:t>
            </a:r>
          </a:p>
        </p:txBody>
      </p:sp>
    </p:spTree>
    <p:extLst>
      <p:ext uri="{BB962C8B-B14F-4D97-AF65-F5344CB8AC3E}">
        <p14:creationId xmlns:p14="http://schemas.microsoft.com/office/powerpoint/2010/main" val="40161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AHS-2: Scope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1"/>
          </a:xfrm>
        </p:spPr>
        <p:txBody>
          <a:bodyPr numCol="2">
            <a:normAutofit/>
          </a:bodyPr>
          <a:lstStyle/>
          <a:p>
            <a:r>
              <a:rPr lang="en-US" sz="2400" dirty="0" smtClean="0"/>
              <a:t>Approximately 96,000 study participants</a:t>
            </a:r>
          </a:p>
          <a:p>
            <a:pPr lvl="1"/>
            <a:r>
              <a:rPr lang="en-US" sz="2000" dirty="0"/>
              <a:t>Recruited between </a:t>
            </a:r>
            <a:r>
              <a:rPr lang="en-US" sz="2000" dirty="0" smtClean="0"/>
              <a:t>2002-2007</a:t>
            </a:r>
          </a:p>
          <a:p>
            <a:pPr lvl="1"/>
            <a:r>
              <a:rPr lang="en-US" sz="2000" dirty="0" smtClean="0"/>
              <a:t>United States &amp; Canada</a:t>
            </a:r>
          </a:p>
          <a:p>
            <a:pPr lvl="1"/>
            <a:r>
              <a:rPr lang="en-US" sz="2000" dirty="0"/>
              <a:t>Age 30 to 100+</a:t>
            </a:r>
          </a:p>
          <a:p>
            <a:pPr lvl="1"/>
            <a:r>
              <a:rPr lang="en-US" sz="2000" dirty="0"/>
              <a:t>Men &amp; </a:t>
            </a:r>
            <a:r>
              <a:rPr lang="en-US" sz="2000" dirty="0" smtClean="0"/>
              <a:t>Women</a:t>
            </a:r>
          </a:p>
          <a:p>
            <a:pPr lvl="1"/>
            <a:r>
              <a:rPr lang="en-US" sz="2000" dirty="0" smtClean="0"/>
              <a:t>Ethnic diversity </a:t>
            </a:r>
          </a:p>
          <a:p>
            <a:pPr lvl="2"/>
            <a:r>
              <a:rPr lang="en-US" sz="1800" dirty="0" smtClean="0"/>
              <a:t>about 25,000 blacks</a:t>
            </a:r>
          </a:p>
          <a:p>
            <a:r>
              <a:rPr lang="en-US" sz="2400" dirty="0"/>
              <a:t>Calibration sample, ~1000</a:t>
            </a:r>
          </a:p>
          <a:p>
            <a:r>
              <a:rPr lang="en-US" sz="2400" dirty="0"/>
              <a:t>Biorepository, ~2600</a:t>
            </a:r>
          </a:p>
          <a:p>
            <a:endParaRPr lang="en-US" sz="2400" dirty="0" smtClean="0"/>
          </a:p>
          <a:p>
            <a:r>
              <a:rPr lang="en-US" sz="2400" dirty="0" smtClean="0"/>
              <a:t>Dietary </a:t>
            </a:r>
            <a:r>
              <a:rPr lang="en-US" sz="2400" dirty="0" smtClean="0"/>
              <a:t>diversity</a:t>
            </a:r>
          </a:p>
          <a:p>
            <a:pPr lvl="1"/>
            <a:r>
              <a:rPr lang="en-US" sz="2000" dirty="0" smtClean="0"/>
              <a:t>Non-veg		~50%</a:t>
            </a:r>
          </a:p>
          <a:p>
            <a:pPr lvl="1"/>
            <a:r>
              <a:rPr lang="en-US" sz="2000" dirty="0" err="1" smtClean="0"/>
              <a:t>Pesco</a:t>
            </a:r>
            <a:r>
              <a:rPr lang="en-US" sz="2000" dirty="0" smtClean="0"/>
              <a:t>		~10%</a:t>
            </a:r>
          </a:p>
          <a:p>
            <a:pPr lvl="1"/>
            <a:r>
              <a:rPr lang="en-US" sz="2000" dirty="0" smtClean="0"/>
              <a:t>Lacto-ovo		~28%</a:t>
            </a:r>
          </a:p>
          <a:p>
            <a:pPr lvl="1"/>
            <a:r>
              <a:rPr lang="en-US" sz="2000" dirty="0" smtClean="0"/>
              <a:t>Vegan		 ~8%</a:t>
            </a:r>
          </a:p>
          <a:p>
            <a:r>
              <a:rPr lang="en-US" sz="2400" dirty="0"/>
              <a:t>Matching with every state cancer registry &amp; NDI</a:t>
            </a:r>
          </a:p>
          <a:p>
            <a:r>
              <a:rPr lang="en-US" sz="2400" dirty="0" smtClean="0"/>
              <a:t>Incident </a:t>
            </a:r>
            <a:r>
              <a:rPr lang="en-US" sz="2400" dirty="0" smtClean="0"/>
              <a:t>cancers, ~6500</a:t>
            </a:r>
          </a:p>
          <a:p>
            <a:r>
              <a:rPr lang="en-US" sz="2400" dirty="0" smtClean="0"/>
              <a:t>Deaths, ~13,000</a:t>
            </a:r>
          </a:p>
          <a:p>
            <a:r>
              <a:rPr lang="en-US" sz="2400" dirty="0" smtClean="0"/>
              <a:t>Publications, ~100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20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&amp; Importance </a:t>
            </a:r>
            <a:r>
              <a:rPr lang="en-US" dirty="0" smtClean="0"/>
              <a:t>of </a:t>
            </a:r>
            <a:r>
              <a:rPr lang="en-US" dirty="0" smtClean="0"/>
              <a:t>AHS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Established &amp; quantified comparative health &amp; longevity advantages of Seventh-day Adventists</a:t>
            </a:r>
          </a:p>
          <a:p>
            <a:r>
              <a:rPr lang="en-US" sz="3000" dirty="0" smtClean="0"/>
              <a:t>Major </a:t>
            </a:r>
            <a:r>
              <a:rPr lang="en-US" sz="3000" dirty="0" smtClean="0"/>
              <a:t>contributions to the literature on vegetarian diets &amp; health outcomes</a:t>
            </a:r>
          </a:p>
          <a:p>
            <a:pPr lvl="1"/>
            <a:r>
              <a:rPr lang="en-US" sz="2400" dirty="0" smtClean="0"/>
              <a:t>largest study of vegetarians</a:t>
            </a:r>
          </a:p>
          <a:p>
            <a:r>
              <a:rPr lang="en-US" sz="3000" dirty="0"/>
              <a:t>Identified the probable cardio-preventive role of nuts</a:t>
            </a:r>
          </a:p>
          <a:p>
            <a:r>
              <a:rPr lang="en-US" sz="3000" dirty="0" smtClean="0"/>
              <a:t>Wide </a:t>
            </a:r>
            <a:r>
              <a:rPr lang="en-US" sz="3000" dirty="0" smtClean="0"/>
              <a:t>range &amp; unusual distributions of potentially important dietary </a:t>
            </a:r>
            <a:r>
              <a:rPr lang="en-US" sz="3000" dirty="0" smtClean="0"/>
              <a:t>factors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95088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for LLUH &amp; SDA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relevant to key LLUH values &amp; </a:t>
            </a:r>
            <a:r>
              <a:rPr lang="en-US" dirty="0" smtClean="0"/>
              <a:t>mission</a:t>
            </a:r>
          </a:p>
          <a:p>
            <a:r>
              <a:rPr lang="en-US" dirty="0" smtClean="0"/>
              <a:t>Substantial research funding, training opportunities, and publications</a:t>
            </a:r>
            <a:endParaRPr lang="en-US" dirty="0"/>
          </a:p>
          <a:p>
            <a:r>
              <a:rPr lang="en-US" dirty="0"/>
              <a:t>Substantial public attention to LLUH &amp; </a:t>
            </a:r>
            <a:r>
              <a:rPr lang="en-US" dirty="0" smtClean="0"/>
              <a:t>Adventists</a:t>
            </a:r>
          </a:p>
          <a:p>
            <a:r>
              <a:rPr lang="en-US" dirty="0" smtClean="0"/>
              <a:t>Collaborations with other institutions (NCI, Harvard cohorts, EPIC, MEC, UCLA, USC, etc.)</a:t>
            </a:r>
          </a:p>
        </p:txBody>
      </p:sp>
    </p:spTree>
    <p:extLst>
      <p:ext uri="{BB962C8B-B14F-4D97-AF65-F5344CB8AC3E}">
        <p14:creationId xmlns:p14="http://schemas.microsoft.com/office/powerpoint/2010/main" val="107902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Cohort Consortia &amp; Collaborations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Ovarian </a:t>
            </a:r>
            <a:r>
              <a:rPr lang="en-US" dirty="0"/>
              <a:t>Cancer consortium (OC3)</a:t>
            </a:r>
          </a:p>
          <a:p>
            <a:pPr lvl="1"/>
            <a:r>
              <a:rPr lang="en-US" dirty="0"/>
              <a:t>Non-dietary risk factors for ovarian cancer</a:t>
            </a:r>
          </a:p>
          <a:p>
            <a:pPr lvl="0"/>
            <a:r>
              <a:rPr lang="en-US" dirty="0"/>
              <a:t>Diabetes and cancer</a:t>
            </a:r>
          </a:p>
          <a:p>
            <a:pPr lvl="1"/>
            <a:r>
              <a:rPr lang="en-US" dirty="0"/>
              <a:t>Diabetes as independent risk factor for cancer</a:t>
            </a:r>
          </a:p>
          <a:p>
            <a:pPr lvl="0"/>
            <a:r>
              <a:rPr lang="en-US" dirty="0"/>
              <a:t>Biliary Tract Cancer Pooling project (BTCPP)</a:t>
            </a:r>
          </a:p>
          <a:p>
            <a:pPr lvl="0"/>
            <a:r>
              <a:rPr lang="en-US" dirty="0"/>
              <a:t>Liver cancer pooling project</a:t>
            </a:r>
          </a:p>
          <a:p>
            <a:pPr lvl="0"/>
            <a:r>
              <a:rPr lang="en-US" dirty="0"/>
              <a:t>Premenopausal breast cancer </a:t>
            </a:r>
          </a:p>
          <a:p>
            <a:r>
              <a:rPr lang="en-US" dirty="0" smtClean="0"/>
              <a:t>BMI </a:t>
            </a:r>
            <a:r>
              <a:rPr lang="en-US" dirty="0" smtClean="0"/>
              <a:t>and pancreatic cancer among African </a:t>
            </a:r>
            <a:r>
              <a:rPr lang="en-US" dirty="0" smtClean="0"/>
              <a:t>Americans (published)</a:t>
            </a:r>
            <a:endParaRPr lang="en-US" dirty="0" smtClean="0"/>
          </a:p>
          <a:p>
            <a:r>
              <a:rPr lang="en-US" dirty="0" smtClean="0"/>
              <a:t>BMI </a:t>
            </a:r>
            <a:r>
              <a:rPr lang="en-US" dirty="0"/>
              <a:t>and mortality among African </a:t>
            </a:r>
            <a:r>
              <a:rPr lang="en-US" dirty="0" smtClean="0"/>
              <a:t>Americans (published)</a:t>
            </a:r>
            <a:endParaRPr lang="en-US" dirty="0"/>
          </a:p>
          <a:p>
            <a:r>
              <a:rPr lang="en-US" dirty="0" smtClean="0"/>
              <a:t>BMI </a:t>
            </a:r>
            <a:r>
              <a:rPr lang="en-US" dirty="0"/>
              <a:t>and incident myeloma among African </a:t>
            </a:r>
            <a:r>
              <a:rPr lang="en-US" dirty="0" smtClean="0"/>
              <a:t>Americans (published)</a:t>
            </a:r>
          </a:p>
          <a:p>
            <a:pPr lvl="0"/>
            <a:r>
              <a:rPr lang="en-US" dirty="0"/>
              <a:t>Cancer survival – collection of tumor tissue</a:t>
            </a:r>
          </a:p>
          <a:p>
            <a:pPr lvl="1"/>
            <a:r>
              <a:rPr lang="en-US" dirty="0"/>
              <a:t>Collaboration with BWHS, NHS, HPS</a:t>
            </a:r>
          </a:p>
          <a:p>
            <a:pPr lvl="1"/>
            <a:r>
              <a:rPr lang="en-US" dirty="0"/>
              <a:t>Multiple PI U-grant proposal submitted        </a:t>
            </a:r>
            <a:endParaRPr lang="en-US" dirty="0"/>
          </a:p>
          <a:p>
            <a:r>
              <a:rPr lang="en-US" dirty="0" smtClean="0"/>
              <a:t>Diet &amp; microbiome pilot study (NCI intramural collaboration)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&amp; Recent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Sub-studies &amp; research groups (religion/spirituality, air pollution, bone health, environmental nutrition)</a:t>
            </a:r>
          </a:p>
          <a:p>
            <a:r>
              <a:rPr lang="en-US" dirty="0" smtClean="0"/>
              <a:t>Gene expression (Center for Genomics)</a:t>
            </a:r>
          </a:p>
          <a:p>
            <a:r>
              <a:rPr lang="en-US" dirty="0" smtClean="0"/>
              <a:t>Microbiome (NCI intramural investigators)</a:t>
            </a:r>
          </a:p>
          <a:p>
            <a:r>
              <a:rPr lang="en-US" dirty="0" smtClean="0"/>
              <a:t>Cognition (Behavioral </a:t>
            </a:r>
            <a:r>
              <a:rPr lang="en-US" dirty="0"/>
              <a:t>S</a:t>
            </a:r>
            <a:r>
              <a:rPr lang="en-US" dirty="0" smtClean="0"/>
              <a:t>ciences &amp; Radiology)</a:t>
            </a:r>
          </a:p>
          <a:p>
            <a:r>
              <a:rPr lang="en-US" dirty="0" smtClean="0"/>
              <a:t>Periodontal disease (Dentistry)</a:t>
            </a:r>
          </a:p>
          <a:p>
            <a:r>
              <a:rPr lang="en-US" dirty="0" smtClean="0"/>
              <a:t>Biorepository (Cancer Center)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Ongoing/Recent Pilot Projects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Congestive </a:t>
            </a:r>
            <a:r>
              <a:rPr lang="en-US" sz="1600" dirty="0"/>
              <a:t>heart failure pilot (budget $30,000) (Echocardiography/diet assessment on 400 AHS-2 subjects) (S. Knutsen, R. Pai—School of Medicine, P. Varadarajan—School </a:t>
            </a:r>
            <a:r>
              <a:rPr lang="en-US" sz="1600" dirty="0" smtClean="0"/>
              <a:t>of </a:t>
            </a:r>
            <a:r>
              <a:rPr lang="en-US" sz="1600" dirty="0"/>
              <a:t>Medicine, G. Fraser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Mild </a:t>
            </a:r>
            <a:r>
              <a:rPr lang="en-US" sz="1600" dirty="0"/>
              <a:t>cognitive impairment pilot (budget $75,000) (Interview, neuropsychiatric evaluation on several hundred local AHS-2 subjects) (N. Gatto, Grace Lee—School of Behavioral Health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PUFA </a:t>
            </a:r>
            <a:r>
              <a:rPr lang="en-US" sz="1600" dirty="0"/>
              <a:t>intake and MRI imaging of the </a:t>
            </a:r>
            <a:r>
              <a:rPr lang="en-US" sz="1600" dirty="0" smtClean="0"/>
              <a:t>brain (budget </a:t>
            </a:r>
            <a:r>
              <a:rPr lang="en-US" sz="1600" dirty="0"/>
              <a:t>$75,000) (Samuel Barnes—School of Medicine,  N. Gatto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DNA </a:t>
            </a:r>
            <a:r>
              <a:rPr lang="en-US" sz="1600" dirty="0"/>
              <a:t>methylation age according to vegetarian status (budget $75,000) (V. Filippov—School of Medicine, K. Jaceldo-</a:t>
            </a:r>
            <a:r>
              <a:rPr lang="en-US" sz="1600" dirty="0" err="1"/>
              <a:t>Siegl</a:t>
            </a:r>
            <a:r>
              <a:rPr lang="en-US" sz="1600" dirty="0"/>
              <a:t>, Charles Wang--School of Medicine, P. Duerksen-Hughes--School of Medicine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Gut </a:t>
            </a:r>
            <a:r>
              <a:rPr lang="en-US" sz="1600" dirty="0"/>
              <a:t>and oral microbiome and vegetarian dietary habits (budget~$10,000) (M. Orlich, G. Fraser, R. Sinha—intramural NCI, C. </a:t>
            </a:r>
            <a:r>
              <a:rPr lang="en-US" sz="1600" dirty="0" err="1"/>
              <a:t>Abnet</a:t>
            </a:r>
            <a:r>
              <a:rPr lang="en-US" sz="1600" dirty="0"/>
              <a:t>—intramural NCI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Oral </a:t>
            </a:r>
            <a:r>
              <a:rPr lang="en-US" sz="1600" dirty="0"/>
              <a:t>gingival microbiome and vegetarian dietary habits. (budget $75,000) (Ahmed </a:t>
            </a:r>
            <a:r>
              <a:rPr lang="en-US" sz="1600" dirty="0" err="1"/>
              <a:t>Khocht</a:t>
            </a:r>
            <a:r>
              <a:rPr lang="en-US" sz="1600" dirty="0"/>
              <a:t>--School of Dentistry, M. Orlich</a:t>
            </a:r>
            <a:r>
              <a:rPr lang="en-US" sz="1600" dirty="0" smtClean="0"/>
              <a:t>)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600" dirty="0" smtClean="0"/>
              <a:t>Telomere </a:t>
            </a:r>
            <a:r>
              <a:rPr lang="en-US" sz="1600" dirty="0"/>
              <a:t>length and DNA methylation according to self-reported adverse childhood events (ACE) (budget $ 75,000) (Raymond Knutsen and Penny </a:t>
            </a:r>
            <a:r>
              <a:rPr lang="en-US" sz="1600" dirty="0" err="1"/>
              <a:t>Duerksen</a:t>
            </a:r>
            <a:r>
              <a:rPr lang="en-US" sz="1600" dirty="0"/>
              <a:t> Hughes-School of Medicine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04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S-2 theme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HS2 Presentation Theme - 2015 - Rev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743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AHS-2 theme</vt:lpstr>
      <vt:lpstr>AHS2 Presentation Theme - 2015 - Rev 2</vt:lpstr>
      <vt:lpstr>Adventist Health Studies</vt:lpstr>
      <vt:lpstr>Adventist Health Studies</vt:lpstr>
      <vt:lpstr>PowerPoint Presentation</vt:lpstr>
      <vt:lpstr>AHS-2: Scope</vt:lpstr>
      <vt:lpstr>Contributions &amp; Importance of AHS</vt:lpstr>
      <vt:lpstr>Importance for LLUH &amp; SDA Church</vt:lpstr>
      <vt:lpstr>Cohort Consortia &amp; Collaborations</vt:lpstr>
      <vt:lpstr>Current &amp; Recent Collaborations</vt:lpstr>
      <vt:lpstr>Ongoing/Recent Pilot Projects</vt:lpstr>
      <vt:lpstr>Plans &amp; Opportunities</vt:lpstr>
      <vt:lpstr>Collaborative Interests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Adventist Health Studies: Overview &amp; Importance</dc:title>
  <dc:creator>Michael Orlich</dc:creator>
  <cp:lastModifiedBy>Michael Orlich</cp:lastModifiedBy>
  <cp:revision>62</cp:revision>
  <dcterms:created xsi:type="dcterms:W3CDTF">2014-03-28T17:14:37Z</dcterms:created>
  <dcterms:modified xsi:type="dcterms:W3CDTF">2016-08-30T22:37:54Z</dcterms:modified>
</cp:coreProperties>
</file>